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6" r:id="rId5"/>
    <p:sldId id="265" r:id="rId6"/>
    <p:sldId id="278" r:id="rId7"/>
    <p:sldId id="275" r:id="rId8"/>
    <p:sldId id="280" r:id="rId9"/>
    <p:sldId id="282" r:id="rId10"/>
    <p:sldId id="281" r:id="rId11"/>
    <p:sldId id="279" r:id="rId12"/>
  </p:sldIdLst>
  <p:sldSz cx="12188825" cy="6858000"/>
  <p:notesSz cx="6807200" cy="9939338"/>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8" pos="3839">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706" autoAdjust="0"/>
  </p:normalViewPr>
  <p:slideViewPr>
    <p:cSldViewPr showGuides="1">
      <p:cViewPr varScale="1">
        <p:scale>
          <a:sx n="54" d="100"/>
          <a:sy n="54" d="100"/>
        </p:scale>
        <p:origin x="-102" y="-378"/>
      </p:cViewPr>
      <p:guideLst>
        <p:guide orient="horz" pos="2160"/>
        <p:guide pos="3839"/>
      </p:guideLst>
    </p:cSldViewPr>
  </p:slideViewPr>
  <p:notesTextViewPr>
    <p:cViewPr>
      <p:scale>
        <a:sx n="1" d="1"/>
        <a:sy n="1" d="1"/>
      </p:scale>
      <p:origin x="0" y="0"/>
    </p:cViewPr>
  </p:notesTextViewPr>
  <p:notesViewPr>
    <p:cSldViewPr showGuides="1">
      <p:cViewPr varScale="1">
        <p:scale>
          <a:sx n="87" d="100"/>
          <a:sy n="87" d="100"/>
        </p:scale>
        <p:origin x="3840" y="9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pPr rtl="0"/>
            <a:fld id="{CC940E99-23A6-43C4-A611-FB665A92AD14}" type="datetime2">
              <a:rPr lang="zh-CN" altLang="en-US" smtClean="0">
                <a:latin typeface="微软雅黑" panose="020B0503020204020204" pitchFamily="34" charset="-122"/>
                <a:ea typeface="微软雅黑" panose="020B0503020204020204" pitchFamily="34" charset="-122"/>
              </a:rPr>
              <a:pPr rtl="0"/>
              <a:t>2022年4月7日</a:t>
            </a:fld>
            <a:endParaRPr dirty="0">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5" name="幻灯片编号占位符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pPr rtl="0"/>
            <a:fld id="{CA4CBEF8-5CDE-472B-839B-B8BB0C881006}" type="slidenum">
              <a:rPr>
                <a:latin typeface="微软雅黑" panose="020B0503020204020204" pitchFamily="34" charset="-122"/>
                <a:ea typeface="微软雅黑" panose="020B0503020204020204" pitchFamily="34" charset="-122"/>
              </a:rPr>
              <a:pPr rtl="0"/>
              <a:t>‹#›</a:t>
            </a:fld>
            <a:endParaRPr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4263289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DFA76008-2C1D-4D24-8C55-C1A111CE3C9E}" type="datetime2">
              <a:rPr lang="zh-CN" altLang="en-US" smtClean="0"/>
              <a:pPr/>
              <a:t>2022年4月7日</a:t>
            </a:fld>
            <a:endParaRPr lang="zh-CN" altLang="en-US" dirty="0"/>
          </a:p>
        </p:txBody>
      </p:sp>
      <p:sp>
        <p:nvSpPr>
          <p:cNvPr id="4" name="幻灯片图像占位符 3"/>
          <p:cNvSpPr>
            <a:spLocks noGrp="1" noRot="1" noChangeAspect="1"/>
          </p:cNvSpPr>
          <p:nvPr>
            <p:ph type="sldImg" idx="2"/>
          </p:nvPr>
        </p:nvSpPr>
        <p:spPr>
          <a:xfrm>
            <a:off x="93663" y="746125"/>
            <a:ext cx="6619875" cy="3725863"/>
          </a:xfrm>
          <a:prstGeom prst="rect">
            <a:avLst/>
          </a:prstGeom>
          <a:noFill/>
          <a:ln w="12700">
            <a:solidFill>
              <a:prstClr val="black"/>
            </a:solidFill>
          </a:ln>
        </p:spPr>
        <p:txBody>
          <a:bodyPr vert="horz" lIns="91440" tIns="45720" rIns="91440" bIns="45720" rtlCol="0" anchor="ctr"/>
          <a:lstStyle/>
          <a:p>
            <a:pPr rtl="0"/>
            <a:endParaRPr dirty="0"/>
          </a:p>
        </p:txBody>
      </p:sp>
      <p:sp>
        <p:nvSpPr>
          <p:cNvPr id="5" name="备注占位符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6" name="页脚占位符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7" name="幻灯片编号占位符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6BB98AFB-CB0D-4DFE-87B9-B4B0D0DE73CD}" type="slidenum">
              <a:rPr lang="en-US" altLang="zh-CN" smtClean="0"/>
              <a:pPr/>
              <a:t>‹#›</a:t>
            </a:fld>
            <a:endParaRPr lang="en-US" altLang="zh-CN" dirty="0"/>
          </a:p>
        </p:txBody>
      </p:sp>
    </p:spTree>
    <p:extLst>
      <p:ext uri="{BB962C8B-B14F-4D97-AF65-F5344CB8AC3E}">
        <p14:creationId xmlns:p14="http://schemas.microsoft.com/office/powerpoint/2010/main" xmlns="" val="25128058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微软雅黑" panose="020B0503020204020204" pitchFamily="34" charset="-122"/>
            </a:endParaRPr>
          </a:p>
        </p:txBody>
      </p:sp>
      <p:sp>
        <p:nvSpPr>
          <p:cNvPr id="4" name="幻灯片编号占位符 3"/>
          <p:cNvSpPr>
            <a:spLocks noGrp="1"/>
          </p:cNvSpPr>
          <p:nvPr>
            <p:ph type="sldNum" sz="quarter" idx="10"/>
          </p:nvPr>
        </p:nvSpPr>
        <p:spPr/>
        <p:txBody>
          <a:bodyPr/>
          <a:lstStyle/>
          <a:p>
            <a:fld id="{6BB98AFB-CB0D-4DFE-87B9-B4B0D0DE73CD}" type="slidenum">
              <a:rPr lang="en-US" altLang="zh-CN" smtClean="0"/>
              <a:pPr/>
              <a:t>1</a:t>
            </a:fld>
            <a:endParaRPr lang="en-US" altLang="zh-CN" dirty="0"/>
          </a:p>
        </p:txBody>
      </p:sp>
    </p:spTree>
    <p:extLst>
      <p:ext uri="{BB962C8B-B14F-4D97-AF65-F5344CB8AC3E}">
        <p14:creationId xmlns:p14="http://schemas.microsoft.com/office/powerpoint/2010/main" xmlns="" val="2287061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微软雅黑" panose="020B0503020204020204" pitchFamily="34" charset="-122"/>
            </a:endParaRPr>
          </a:p>
        </p:txBody>
      </p:sp>
      <p:sp>
        <p:nvSpPr>
          <p:cNvPr id="4" name="幻灯片编号占位符 3"/>
          <p:cNvSpPr>
            <a:spLocks noGrp="1"/>
          </p:cNvSpPr>
          <p:nvPr>
            <p:ph type="sldNum" sz="quarter" idx="10"/>
          </p:nvPr>
        </p:nvSpPr>
        <p:spPr/>
        <p:txBody>
          <a:bodyPr/>
          <a:lstStyle/>
          <a:p>
            <a:fld id="{6BB98AFB-CB0D-4DFE-87B9-B4B0D0DE73CD}" type="slidenum">
              <a:rPr lang="en-US" altLang="zh-CN" smtClean="0"/>
              <a:pPr/>
              <a:t>2</a:t>
            </a:fld>
            <a:endParaRPr lang="en-US" altLang="zh-CN" dirty="0"/>
          </a:p>
        </p:txBody>
      </p:sp>
    </p:spTree>
    <p:extLst>
      <p:ext uri="{BB962C8B-B14F-4D97-AF65-F5344CB8AC3E}">
        <p14:creationId xmlns:p14="http://schemas.microsoft.com/office/powerpoint/2010/main" xmlns="" val="1905599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微软雅黑" panose="020B0503020204020204" pitchFamily="34" charset="-122"/>
            </a:endParaRPr>
          </a:p>
        </p:txBody>
      </p:sp>
      <p:sp>
        <p:nvSpPr>
          <p:cNvPr id="4" name="幻灯片编号占位符 3"/>
          <p:cNvSpPr>
            <a:spLocks noGrp="1"/>
          </p:cNvSpPr>
          <p:nvPr>
            <p:ph type="sldNum" sz="quarter" idx="10"/>
          </p:nvPr>
        </p:nvSpPr>
        <p:spPr/>
        <p:txBody>
          <a:bodyPr/>
          <a:lstStyle/>
          <a:p>
            <a:fld id="{6BB98AFB-CB0D-4DFE-87B9-B4B0D0DE73CD}" type="slidenum">
              <a:rPr lang="en-US" altLang="zh-CN" smtClean="0"/>
              <a:pPr/>
              <a:t>4</a:t>
            </a:fld>
            <a:endParaRPr lang="en-US" altLang="zh-CN" dirty="0"/>
          </a:p>
        </p:txBody>
      </p:sp>
    </p:spTree>
    <p:extLst>
      <p:ext uri="{BB962C8B-B14F-4D97-AF65-F5344CB8AC3E}">
        <p14:creationId xmlns:p14="http://schemas.microsoft.com/office/powerpoint/2010/main" xmlns="" val="1144655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065214" y="533400"/>
            <a:ext cx="5029200" cy="2514601"/>
          </a:xfrm>
        </p:spPr>
        <p:txBody>
          <a:bodyPr rtlCol="0">
            <a:normAutofit/>
          </a:bodyPr>
          <a:lstStyle>
            <a:lvl1pPr>
              <a:lnSpc>
                <a:spcPct val="100000"/>
              </a:lnSpc>
              <a:defRPr sz="5400"/>
            </a:lvl1pPr>
          </a:lstStyle>
          <a:p>
            <a:pPr rtl="0"/>
            <a:r>
              <a:rPr lang="zh-CN" altLang="en-US" noProof="0"/>
              <a:t>单击此处编辑母版标题样式</a:t>
            </a:r>
            <a:endParaRPr lang="zh-CN" altLang="en-US" noProof="0" dirty="0"/>
          </a:p>
        </p:txBody>
      </p:sp>
      <p:sp>
        <p:nvSpPr>
          <p:cNvPr id="3" name="副标题 2"/>
          <p:cNvSpPr>
            <a:spLocks noGrp="1"/>
          </p:cNvSpPr>
          <p:nvPr>
            <p:ph type="subTitle" idx="1"/>
          </p:nvPr>
        </p:nvSpPr>
        <p:spPr>
          <a:xfrm>
            <a:off x="1065212" y="3403600"/>
            <a:ext cx="5029201" cy="1397000"/>
          </a:xfrm>
        </p:spPr>
        <p:txBody>
          <a:bodyPr rtlCol="0">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zh-CN" altLang="en-US" noProof="0"/>
              <a:t>单击此处编辑母版副标题样式</a:t>
            </a:r>
            <a:endParaRPr lang="zh-CN" altLang="en-US" noProof="0" dirty="0"/>
          </a:p>
        </p:txBody>
      </p:sp>
      <p:sp>
        <p:nvSpPr>
          <p:cNvPr id="5" name="页脚占位符 4"/>
          <p:cNvSpPr>
            <a:spLocks noGrp="1"/>
          </p:cNvSpPr>
          <p:nvPr>
            <p:ph type="ftr" sz="quarter" idx="11"/>
          </p:nvPr>
        </p:nvSpPr>
        <p:spPr/>
        <p:txBody>
          <a:bodyPr rtlCol="0"/>
          <a:lstStyle/>
          <a:p>
            <a:pPr rtl="0"/>
            <a:r>
              <a:rPr lang="zh-CN"/>
              <a:t>添加页脚</a:t>
            </a:r>
            <a:endParaRPr dirty="0"/>
          </a:p>
        </p:txBody>
      </p:sp>
      <p:sp>
        <p:nvSpPr>
          <p:cNvPr id="4" name="日期占位符 3"/>
          <p:cNvSpPr>
            <a:spLocks noGrp="1"/>
          </p:cNvSpPr>
          <p:nvPr>
            <p:ph type="dt" sz="half" idx="10"/>
          </p:nvPr>
        </p:nvSpPr>
        <p:spPr/>
        <p:txBody>
          <a:bodyPr rtlCol="0"/>
          <a:lstStyle/>
          <a:p>
            <a:pPr rtl="0"/>
            <a:fld id="{A41BFB95-0BAE-4636-B2C2-74C776BEA3FD}" type="datetime2">
              <a:rPr lang="zh-CN" altLang="en-US" smtClean="0"/>
              <a:pPr rtl="0"/>
              <a:t>2022年4月7日</a:t>
            </a:fld>
            <a:endParaRPr dirty="0"/>
          </a:p>
        </p:txBody>
      </p:sp>
      <p:sp>
        <p:nvSpPr>
          <p:cNvPr id="6" name="幻灯片编号占位符 5"/>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664752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p:txBody>
          <a:bodyPr vert="eaVert" rtlCol="0"/>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5" name="页脚占位符 4"/>
          <p:cNvSpPr>
            <a:spLocks noGrp="1"/>
          </p:cNvSpPr>
          <p:nvPr>
            <p:ph type="ftr" sz="quarter" idx="11"/>
          </p:nvPr>
        </p:nvSpPr>
        <p:spPr/>
        <p:txBody>
          <a:bodyPr rtlCol="0"/>
          <a:lstStyle/>
          <a:p>
            <a:pPr rtl="0"/>
            <a:r>
              <a:rPr lang="zh-CN" dirty="0"/>
              <a:t>添加页脚</a:t>
            </a:r>
            <a:endParaRPr dirty="0"/>
          </a:p>
        </p:txBody>
      </p:sp>
      <p:sp>
        <p:nvSpPr>
          <p:cNvPr id="4" name="日期占位符 3"/>
          <p:cNvSpPr>
            <a:spLocks noGrp="1"/>
          </p:cNvSpPr>
          <p:nvPr>
            <p:ph type="dt" sz="half" idx="10"/>
          </p:nvPr>
        </p:nvSpPr>
        <p:spPr/>
        <p:txBody>
          <a:bodyPr rtlCol="0"/>
          <a:lstStyle/>
          <a:p>
            <a:pPr rtl="0"/>
            <a:fld id="{4B33DACD-BE04-4898-BB64-401C0E7F6E68}" type="datetime2">
              <a:rPr lang="zh-CN" altLang="en-US" smtClean="0"/>
              <a:pPr rtl="0"/>
              <a:t>2022年4月7日</a:t>
            </a:fld>
            <a:endParaRPr dirty="0"/>
          </a:p>
        </p:txBody>
      </p:sp>
      <p:sp>
        <p:nvSpPr>
          <p:cNvPr id="6" name="幻灯片编号占位符 5"/>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26680935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761412" y="533400"/>
            <a:ext cx="2362201" cy="5486400"/>
          </a:xfrm>
        </p:spPr>
        <p:txBody>
          <a:bodyPr vert="eaVert"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a:xfrm>
            <a:off x="1065213" y="533400"/>
            <a:ext cx="7467599" cy="5486400"/>
          </a:xfrm>
        </p:spPr>
        <p:txBody>
          <a:bodyPr vert="eaVert" rtlCol="0"/>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5" name="页脚占位符 4"/>
          <p:cNvSpPr>
            <a:spLocks noGrp="1"/>
          </p:cNvSpPr>
          <p:nvPr>
            <p:ph type="ftr" sz="quarter" idx="11"/>
          </p:nvPr>
        </p:nvSpPr>
        <p:spPr/>
        <p:txBody>
          <a:bodyPr rtlCol="0"/>
          <a:lstStyle/>
          <a:p>
            <a:pPr rtl="0"/>
            <a:r>
              <a:rPr lang="zh-CN"/>
              <a:t>添加页脚</a:t>
            </a:r>
            <a:endParaRPr dirty="0"/>
          </a:p>
        </p:txBody>
      </p:sp>
      <p:sp>
        <p:nvSpPr>
          <p:cNvPr id="4" name="日期占位符 3"/>
          <p:cNvSpPr>
            <a:spLocks noGrp="1"/>
          </p:cNvSpPr>
          <p:nvPr>
            <p:ph type="dt" sz="half" idx="10"/>
          </p:nvPr>
        </p:nvSpPr>
        <p:spPr/>
        <p:txBody>
          <a:bodyPr rtlCol="0"/>
          <a:lstStyle/>
          <a:p>
            <a:pPr rtl="0"/>
            <a:fld id="{6AB14BB1-C2EF-4EC5-BD9D-426A24C7202E}" type="datetime2">
              <a:rPr lang="zh-CN" altLang="en-US" smtClean="0"/>
              <a:pPr rtl="0"/>
              <a:t>2022年4月7日</a:t>
            </a:fld>
            <a:endParaRPr dirty="0"/>
          </a:p>
        </p:txBody>
      </p:sp>
      <p:sp>
        <p:nvSpPr>
          <p:cNvPr id="6" name="幻灯片编号占位符 5"/>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1882449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idx="1"/>
          </p:nvPr>
        </p:nvSpPr>
        <p:spPr/>
        <p:txBody>
          <a:bodyPr rtlCol="0"/>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5" name="页脚占位符 4"/>
          <p:cNvSpPr>
            <a:spLocks noGrp="1"/>
          </p:cNvSpPr>
          <p:nvPr>
            <p:ph type="ftr" sz="quarter" idx="11"/>
          </p:nvPr>
        </p:nvSpPr>
        <p:spPr/>
        <p:txBody>
          <a:bodyPr rtlCol="0"/>
          <a:lstStyle/>
          <a:p>
            <a:pPr rtl="0"/>
            <a:r>
              <a:rPr lang="zh-CN"/>
              <a:t>添加页脚</a:t>
            </a:r>
            <a:endParaRPr dirty="0"/>
          </a:p>
        </p:txBody>
      </p:sp>
      <p:sp>
        <p:nvSpPr>
          <p:cNvPr id="4" name="日期占位符 3"/>
          <p:cNvSpPr>
            <a:spLocks noGrp="1"/>
          </p:cNvSpPr>
          <p:nvPr>
            <p:ph type="dt" sz="half" idx="10"/>
          </p:nvPr>
        </p:nvSpPr>
        <p:spPr/>
        <p:txBody>
          <a:bodyPr rtlCol="0"/>
          <a:lstStyle/>
          <a:p>
            <a:pPr rtl="0"/>
            <a:fld id="{96D8BDC3-2174-430E-B891-3599484079E9}" type="datetime2">
              <a:rPr lang="zh-CN" altLang="en-US" smtClean="0"/>
              <a:pPr rtl="0"/>
              <a:t>2022年4月7日</a:t>
            </a:fld>
            <a:endParaRPr dirty="0"/>
          </a:p>
        </p:txBody>
      </p:sp>
      <p:sp>
        <p:nvSpPr>
          <p:cNvPr id="6" name="幻灯片编号占位符 5"/>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24291533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65214" y="533400"/>
            <a:ext cx="8686800" cy="2286000"/>
          </a:xfrm>
        </p:spPr>
        <p:txBody>
          <a:bodyPr rtlCol="0" anchor="b">
            <a:normAutofit/>
          </a:bodyPr>
          <a:lstStyle>
            <a:lvl1pPr algn="l">
              <a:defRPr sz="5400" b="1" cap="none" baseline="0"/>
            </a:lvl1pPr>
          </a:lstStyle>
          <a:p>
            <a:pPr rtl="0"/>
            <a:r>
              <a:rPr lang="zh-CN" altLang="en-US" noProof="0"/>
              <a:t>单击此处编辑母版标题样式</a:t>
            </a:r>
            <a:endParaRPr lang="zh-CN" altLang="en-US" noProof="0" dirty="0"/>
          </a:p>
        </p:txBody>
      </p:sp>
      <p:sp>
        <p:nvSpPr>
          <p:cNvPr id="3" name="文本占位符 2"/>
          <p:cNvSpPr>
            <a:spLocks noGrp="1"/>
          </p:cNvSpPr>
          <p:nvPr>
            <p:ph type="body" idx="1"/>
          </p:nvPr>
        </p:nvSpPr>
        <p:spPr>
          <a:xfrm>
            <a:off x="1065214" y="3124200"/>
            <a:ext cx="8686800" cy="1371600"/>
          </a:xfrm>
        </p:spPr>
        <p:txBody>
          <a:bodyPr rtlCol="0"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单击此处编辑母版文本样式</a:t>
            </a:r>
          </a:p>
        </p:txBody>
      </p:sp>
      <p:sp>
        <p:nvSpPr>
          <p:cNvPr id="5" name="页脚占位符 4"/>
          <p:cNvSpPr>
            <a:spLocks noGrp="1"/>
          </p:cNvSpPr>
          <p:nvPr>
            <p:ph type="ftr" sz="quarter" idx="11"/>
          </p:nvPr>
        </p:nvSpPr>
        <p:spPr/>
        <p:txBody>
          <a:bodyPr rtlCol="0"/>
          <a:lstStyle/>
          <a:p>
            <a:pPr rtl="0"/>
            <a:r>
              <a:rPr lang="zh-CN"/>
              <a:t>添加页脚</a:t>
            </a:r>
            <a:endParaRPr dirty="0"/>
          </a:p>
        </p:txBody>
      </p:sp>
      <p:sp>
        <p:nvSpPr>
          <p:cNvPr id="4" name="日期占位符 3"/>
          <p:cNvSpPr>
            <a:spLocks noGrp="1"/>
          </p:cNvSpPr>
          <p:nvPr>
            <p:ph type="dt" sz="half" idx="10"/>
          </p:nvPr>
        </p:nvSpPr>
        <p:spPr/>
        <p:txBody>
          <a:bodyPr rtlCol="0"/>
          <a:lstStyle/>
          <a:p>
            <a:pPr rtl="0"/>
            <a:fld id="{7B5874DC-5433-47C5-9A0F-5E6EBAFB226F}" type="datetime2">
              <a:rPr lang="zh-CN" altLang="en-US" smtClean="0"/>
              <a:pPr rtl="0"/>
              <a:t>2022年4月7日</a:t>
            </a:fld>
            <a:endParaRPr dirty="0"/>
          </a:p>
        </p:txBody>
      </p:sp>
      <p:sp>
        <p:nvSpPr>
          <p:cNvPr id="6" name="幻灯片编号占位符 5"/>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37013312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p:nvPr>
        </p:nvSpPr>
        <p:spPr>
          <a:xfrm>
            <a:off x="1065212"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4" name="内容占位符 3"/>
          <p:cNvSpPr>
            <a:spLocks noGrp="1"/>
          </p:cNvSpPr>
          <p:nvPr>
            <p:ph sz="half" idx="2"/>
          </p:nvPr>
        </p:nvSpPr>
        <p:spPr>
          <a:xfrm>
            <a:off x="5464598"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6" name="页脚占位符 5"/>
          <p:cNvSpPr>
            <a:spLocks noGrp="1"/>
          </p:cNvSpPr>
          <p:nvPr>
            <p:ph type="ftr" sz="quarter" idx="11"/>
          </p:nvPr>
        </p:nvSpPr>
        <p:spPr/>
        <p:txBody>
          <a:bodyPr rtlCol="0"/>
          <a:lstStyle/>
          <a:p>
            <a:pPr rtl="0"/>
            <a:r>
              <a:rPr lang="zh-CN"/>
              <a:t>添加页脚</a:t>
            </a:r>
            <a:endParaRPr dirty="0"/>
          </a:p>
        </p:txBody>
      </p:sp>
      <p:sp>
        <p:nvSpPr>
          <p:cNvPr id="5" name="日期占位符 4"/>
          <p:cNvSpPr>
            <a:spLocks noGrp="1"/>
          </p:cNvSpPr>
          <p:nvPr>
            <p:ph type="dt" sz="half" idx="10"/>
          </p:nvPr>
        </p:nvSpPr>
        <p:spPr/>
        <p:txBody>
          <a:bodyPr rtlCol="0"/>
          <a:lstStyle/>
          <a:p>
            <a:pPr rtl="0"/>
            <a:fld id="{88F186F9-F66F-4FAD-BE54-576F9D0A6565}" type="datetime2">
              <a:rPr lang="zh-CN" altLang="en-US" smtClean="0"/>
              <a:pPr rtl="0"/>
              <a:t>2022年4月7日</a:t>
            </a:fld>
            <a:endParaRPr dirty="0"/>
          </a:p>
        </p:txBody>
      </p:sp>
      <p:sp>
        <p:nvSpPr>
          <p:cNvPr id="7" name="幻灯片编号占位符 6"/>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34137094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vl1pPr>
          </a:lstStyle>
          <a:p>
            <a:pPr rtl="0"/>
            <a:r>
              <a:rPr lang="zh-CN" altLang="en-US" noProof="0"/>
              <a:t>单击此处编辑母版标题样式</a:t>
            </a:r>
            <a:endParaRPr lang="zh-CN" altLang="en-US" noProof="0" dirty="0"/>
          </a:p>
        </p:txBody>
      </p:sp>
      <p:sp>
        <p:nvSpPr>
          <p:cNvPr id="3" name="文本占位符 2"/>
          <p:cNvSpPr>
            <a:spLocks noGrp="1"/>
          </p:cNvSpPr>
          <p:nvPr>
            <p:ph type="body" idx="1"/>
          </p:nvPr>
        </p:nvSpPr>
        <p:spPr>
          <a:xfrm>
            <a:off x="106521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p>
        </p:txBody>
      </p:sp>
      <p:sp>
        <p:nvSpPr>
          <p:cNvPr id="4" name="内容占位符 3"/>
          <p:cNvSpPr>
            <a:spLocks noGrp="1"/>
          </p:cNvSpPr>
          <p:nvPr>
            <p:ph sz="half" idx="2"/>
          </p:nvPr>
        </p:nvSpPr>
        <p:spPr>
          <a:xfrm>
            <a:off x="106521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5" name="文本占位符 4"/>
          <p:cNvSpPr>
            <a:spLocks noGrp="1"/>
          </p:cNvSpPr>
          <p:nvPr>
            <p:ph type="body" sz="quarter" idx="3"/>
          </p:nvPr>
        </p:nvSpPr>
        <p:spPr>
          <a:xfrm>
            <a:off x="550005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p>
        </p:txBody>
      </p:sp>
      <p:sp>
        <p:nvSpPr>
          <p:cNvPr id="6" name="内容占位符 5"/>
          <p:cNvSpPr>
            <a:spLocks noGrp="1"/>
          </p:cNvSpPr>
          <p:nvPr>
            <p:ph sz="quarter" idx="4"/>
          </p:nvPr>
        </p:nvSpPr>
        <p:spPr>
          <a:xfrm>
            <a:off x="550005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8" name="页脚占位符 7"/>
          <p:cNvSpPr>
            <a:spLocks noGrp="1"/>
          </p:cNvSpPr>
          <p:nvPr>
            <p:ph type="ftr" sz="quarter" idx="11"/>
          </p:nvPr>
        </p:nvSpPr>
        <p:spPr/>
        <p:txBody>
          <a:bodyPr rtlCol="0"/>
          <a:lstStyle/>
          <a:p>
            <a:pPr rtl="0"/>
            <a:r>
              <a:rPr lang="zh-CN" dirty="0"/>
              <a:t>添加页脚</a:t>
            </a:r>
            <a:endParaRPr dirty="0"/>
          </a:p>
        </p:txBody>
      </p:sp>
      <p:sp>
        <p:nvSpPr>
          <p:cNvPr id="7" name="日期占位符 6"/>
          <p:cNvSpPr>
            <a:spLocks noGrp="1"/>
          </p:cNvSpPr>
          <p:nvPr>
            <p:ph type="dt" sz="half" idx="10"/>
          </p:nvPr>
        </p:nvSpPr>
        <p:spPr/>
        <p:txBody>
          <a:bodyPr rtlCol="0"/>
          <a:lstStyle/>
          <a:p>
            <a:pPr rtl="0"/>
            <a:fld id="{CABA2B92-2DD9-48FB-AD38-658B9267E326}" type="datetime2">
              <a:rPr lang="zh-CN" altLang="en-US" smtClean="0"/>
              <a:pPr rtl="0"/>
              <a:t>2022年4月7日</a:t>
            </a:fld>
            <a:endParaRPr dirty="0"/>
          </a:p>
        </p:txBody>
      </p:sp>
      <p:sp>
        <p:nvSpPr>
          <p:cNvPr id="9" name="幻灯片编号占位符 8"/>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20007847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4" name="页脚占位符 3"/>
          <p:cNvSpPr>
            <a:spLocks noGrp="1"/>
          </p:cNvSpPr>
          <p:nvPr>
            <p:ph type="ftr" sz="quarter" idx="11"/>
          </p:nvPr>
        </p:nvSpPr>
        <p:spPr/>
        <p:txBody>
          <a:bodyPr rtlCol="0"/>
          <a:lstStyle/>
          <a:p>
            <a:pPr rtl="0"/>
            <a:r>
              <a:rPr lang="zh-CN" dirty="0"/>
              <a:t>添加页脚</a:t>
            </a:r>
            <a:endParaRPr dirty="0"/>
          </a:p>
        </p:txBody>
      </p:sp>
      <p:sp>
        <p:nvSpPr>
          <p:cNvPr id="3" name="日期占位符 2"/>
          <p:cNvSpPr>
            <a:spLocks noGrp="1"/>
          </p:cNvSpPr>
          <p:nvPr>
            <p:ph type="dt" sz="half" idx="10"/>
          </p:nvPr>
        </p:nvSpPr>
        <p:spPr/>
        <p:txBody>
          <a:bodyPr rtlCol="0"/>
          <a:lstStyle/>
          <a:p>
            <a:pPr rtl="0"/>
            <a:fld id="{89589F66-5326-4300-9C87-424B78257E87}" type="datetime2">
              <a:rPr lang="zh-CN" altLang="en-US" smtClean="0"/>
              <a:pPr rtl="0"/>
              <a:t>2022年4月7日</a:t>
            </a:fld>
            <a:endParaRPr dirty="0"/>
          </a:p>
        </p:txBody>
      </p:sp>
      <p:sp>
        <p:nvSpPr>
          <p:cNvPr id="5" name="幻灯片编号占位符 4"/>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9071586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rtlCol="0"/>
          <a:lstStyle/>
          <a:p>
            <a:pPr rtl="0"/>
            <a:r>
              <a:rPr lang="zh-CN" dirty="0"/>
              <a:t>添加页脚</a:t>
            </a:r>
            <a:endParaRPr dirty="0"/>
          </a:p>
        </p:txBody>
      </p:sp>
      <p:sp>
        <p:nvSpPr>
          <p:cNvPr id="2" name="日期占位符 1"/>
          <p:cNvSpPr>
            <a:spLocks noGrp="1"/>
          </p:cNvSpPr>
          <p:nvPr>
            <p:ph type="dt" sz="half" idx="10"/>
          </p:nvPr>
        </p:nvSpPr>
        <p:spPr/>
        <p:txBody>
          <a:bodyPr rtlCol="0"/>
          <a:lstStyle/>
          <a:p>
            <a:pPr rtl="0"/>
            <a:fld id="{630E3B35-3F9B-4891-91F7-7B098225DB62}" type="datetime2">
              <a:rPr lang="zh-CN" altLang="en-US" smtClean="0"/>
              <a:pPr rtl="0"/>
              <a:t>2022年4月7日</a:t>
            </a:fld>
            <a:endParaRPr dirty="0"/>
          </a:p>
        </p:txBody>
      </p:sp>
      <p:sp>
        <p:nvSpPr>
          <p:cNvPr id="4" name="幻灯片编号占位符 3"/>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2441531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带题注的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65213" y="533400"/>
            <a:ext cx="4114800" cy="1524000"/>
          </a:xfrm>
        </p:spPr>
        <p:txBody>
          <a:bodyPr rtlCol="0" anchor="b">
            <a:normAutofit/>
          </a:bodyPr>
          <a:lstStyle>
            <a:lvl1pPr algn="l">
              <a:defRPr sz="3600" b="1"/>
            </a:lvl1pPr>
          </a:lstStyle>
          <a:p>
            <a:pPr rtl="0"/>
            <a:r>
              <a:rPr lang="zh-CN" altLang="en-US" noProof="0"/>
              <a:t>单击此处编辑母版标题样式</a:t>
            </a:r>
            <a:endParaRPr lang="zh-CN" altLang="en-US" noProof="0" dirty="0"/>
          </a:p>
        </p:txBody>
      </p:sp>
      <p:sp>
        <p:nvSpPr>
          <p:cNvPr id="3" name="内容占位符 2"/>
          <p:cNvSpPr>
            <a:spLocks noGrp="1"/>
          </p:cNvSpPr>
          <p:nvPr>
            <p:ph idx="1"/>
          </p:nvPr>
        </p:nvSpPr>
        <p:spPr>
          <a:xfrm>
            <a:off x="5865813" y="533400"/>
            <a:ext cx="5867400" cy="54864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a:t>单击此处编辑母版文本样式</a:t>
            </a:r>
          </a:p>
          <a:p>
            <a:pPr lvl="1" rtl="0"/>
            <a:r>
              <a:rPr lang="zh-CN" altLang="en-US" noProof="0"/>
              <a:t>二级</a:t>
            </a:r>
          </a:p>
          <a:p>
            <a:pPr lvl="2" rtl="0"/>
            <a:r>
              <a:rPr lang="zh-CN" altLang="en-US" noProof="0"/>
              <a:t>三级</a:t>
            </a:r>
          </a:p>
          <a:p>
            <a:pPr lvl="3" rtl="0"/>
            <a:r>
              <a:rPr lang="zh-CN" altLang="en-US" noProof="0"/>
              <a:t>四级</a:t>
            </a:r>
          </a:p>
          <a:p>
            <a:pPr lvl="4" rtl="0"/>
            <a:r>
              <a:rPr lang="zh-CN" altLang="en-US" noProof="0"/>
              <a:t>五级</a:t>
            </a:r>
            <a:endParaRPr lang="zh-CN" altLang="en-US" noProof="0" dirty="0"/>
          </a:p>
        </p:txBody>
      </p:sp>
      <p:sp>
        <p:nvSpPr>
          <p:cNvPr id="4" name="文本占位符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单击此处编辑母版文本样式</a:t>
            </a:r>
          </a:p>
        </p:txBody>
      </p:sp>
      <p:sp>
        <p:nvSpPr>
          <p:cNvPr id="6" name="页脚占位符 5"/>
          <p:cNvSpPr>
            <a:spLocks noGrp="1"/>
          </p:cNvSpPr>
          <p:nvPr>
            <p:ph type="ftr" sz="quarter" idx="11"/>
          </p:nvPr>
        </p:nvSpPr>
        <p:spPr/>
        <p:txBody>
          <a:bodyPr rtlCol="0"/>
          <a:lstStyle/>
          <a:p>
            <a:pPr rtl="0"/>
            <a:r>
              <a:rPr lang="zh-CN" dirty="0"/>
              <a:t>添加页脚</a:t>
            </a:r>
            <a:endParaRPr dirty="0"/>
          </a:p>
        </p:txBody>
      </p:sp>
      <p:sp>
        <p:nvSpPr>
          <p:cNvPr id="5" name="日期占位符 4"/>
          <p:cNvSpPr>
            <a:spLocks noGrp="1"/>
          </p:cNvSpPr>
          <p:nvPr>
            <p:ph type="dt" sz="half" idx="10"/>
          </p:nvPr>
        </p:nvSpPr>
        <p:spPr/>
        <p:txBody>
          <a:bodyPr rtlCol="0"/>
          <a:lstStyle/>
          <a:p>
            <a:pPr rtl="0"/>
            <a:fld id="{901456FF-A013-4A58-A3FB-D6CF3F9212A9}" type="datetime2">
              <a:rPr lang="zh-CN" altLang="en-US" smtClean="0"/>
              <a:pPr rtl="0"/>
              <a:t>2022年4月7日</a:t>
            </a:fld>
            <a:endParaRPr dirty="0"/>
          </a:p>
        </p:txBody>
      </p:sp>
      <p:sp>
        <p:nvSpPr>
          <p:cNvPr id="7" name="幻灯片编号占位符 6"/>
          <p:cNvSpPr>
            <a:spLocks noGrp="1"/>
          </p:cNvSpPr>
          <p:nvPr>
            <p:ph type="sldNum" sz="quarter" idx="12"/>
          </p:nvPr>
        </p:nvSpPr>
        <p:spPr/>
        <p:txBody>
          <a:bodyPr rtlCol="0"/>
          <a:lstStyle/>
          <a:p>
            <a:pPr rtl="0"/>
            <a:fld id="{AAEAE4A8-A6E5-453E-B946-FB774B73F48C}" type="slidenum">
              <a:rPr/>
              <a:pPr rtl="0"/>
              <a:t>‹#›</a:t>
            </a:fld>
            <a:endParaRPr/>
          </a:p>
        </p:txBody>
      </p:sp>
    </p:spTree>
    <p:extLst>
      <p:ext uri="{BB962C8B-B14F-4D97-AF65-F5344CB8AC3E}">
        <p14:creationId xmlns:p14="http://schemas.microsoft.com/office/powerpoint/2010/main" xmlns="" val="21017111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带标题的图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65213" y="533400"/>
            <a:ext cx="4114800" cy="1524000"/>
          </a:xfrm>
        </p:spPr>
        <p:txBody>
          <a:bodyPr rtlCol="0" anchor="b">
            <a:noAutofit/>
          </a:bodyPr>
          <a:lstStyle>
            <a:lvl1pPr algn="l">
              <a:defRPr sz="3600" b="1"/>
            </a:lvl1pPr>
          </a:lstStyle>
          <a:p>
            <a:pPr rtl="0"/>
            <a:r>
              <a:rPr lang="zh-CN" altLang="en-US" noProof="0"/>
              <a:t>单击此处编辑母版标题样式</a:t>
            </a:r>
            <a:endParaRPr lang="zh-CN" altLang="en-US" noProof="0" dirty="0"/>
          </a:p>
        </p:txBody>
      </p:sp>
      <p:sp>
        <p:nvSpPr>
          <p:cNvPr id="3" name="图片占位符 2" descr="为添加图像预留的空占位符。单击占位符，选择要添加的图像。"/>
          <p:cNvSpPr>
            <a:spLocks noGrp="1"/>
          </p:cNvSpPr>
          <p:nvPr>
            <p:ph type="pic" idx="1"/>
          </p:nvPr>
        </p:nvSpPr>
        <p:spPr>
          <a:xfrm>
            <a:off x="5865812" y="533400"/>
            <a:ext cx="5780173" cy="5791200"/>
          </a:xfrm>
          <a:ln w="50800">
            <a:solidFill>
              <a:schemeClr val="tx1">
                <a:lumMod val="65000"/>
                <a:lumOff val="35000"/>
              </a:schemeClr>
            </a:solidFill>
            <a:miter lim="800000"/>
          </a:ln>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单击图标添加图片</a:t>
            </a:r>
            <a:endParaRPr lang="zh-CN" altLang="en-US" noProof="0" dirty="0"/>
          </a:p>
        </p:txBody>
      </p:sp>
      <p:sp>
        <p:nvSpPr>
          <p:cNvPr id="4" name="文本占位符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单击此处编辑母版文本样式</a:t>
            </a:r>
          </a:p>
        </p:txBody>
      </p:sp>
    </p:spTree>
    <p:extLst>
      <p:ext uri="{BB962C8B-B14F-4D97-AF65-F5344CB8AC3E}">
        <p14:creationId xmlns:p14="http://schemas.microsoft.com/office/powerpoint/2010/main" xmlns="" val="14196082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pPr rtl="0"/>
            <a:r>
              <a:rPr lang="zh-CN" altLang="en-US" noProof="0" dirty="0"/>
              <a:t>单击此处编辑母版标题样式</a:t>
            </a:r>
          </a:p>
        </p:txBody>
      </p:sp>
      <p:sp>
        <p:nvSpPr>
          <p:cNvPr id="3" name="文本占位符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5" name="页脚占位符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dirty="0"/>
              <a:t>添加页脚</a:t>
            </a:r>
          </a:p>
        </p:txBody>
      </p:sp>
      <p:sp>
        <p:nvSpPr>
          <p:cNvPr id="4" name="日期占位符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latin typeface="微软雅黑" panose="020B0503020204020204" pitchFamily="34" charset="-122"/>
                <a:ea typeface="微软雅黑" panose="020B0503020204020204" pitchFamily="34" charset="-122"/>
              </a:defRPr>
            </a:lvl1pPr>
          </a:lstStyle>
          <a:p>
            <a:fld id="{9D3EF281-A4C8-49FF-956A-745E52032641}" type="datetime2">
              <a:rPr lang="zh-CN" altLang="en-US" smtClean="0"/>
              <a:pPr/>
              <a:t>2022年4月7日</a:t>
            </a:fld>
            <a:endParaRPr lang="en-US" dirty="0"/>
          </a:p>
        </p:txBody>
      </p:sp>
      <p:sp>
        <p:nvSpPr>
          <p:cNvPr id="6" name="幻灯片编号占位符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latin typeface="微软雅黑" panose="020B0503020204020204" pitchFamily="34" charset="-122"/>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xmlns=""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100000"/>
        </a:lnSpc>
        <a:spcBef>
          <a:spcPct val="0"/>
        </a:spcBef>
        <a:buNone/>
        <a:defRPr sz="3600" b="1" kern="1200">
          <a:solidFill>
            <a:schemeClr val="accent1">
              <a:lumMod val="75000"/>
            </a:schemeClr>
          </a:solidFill>
          <a:latin typeface="微软雅黑" panose="020B0503020204020204" pitchFamily="34" charset="-122"/>
          <a:ea typeface="微软雅黑" panose="020B0503020204020204" pitchFamily="34" charset="-122"/>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a:xfrm>
            <a:off x="950876" y="3929066"/>
            <a:ext cx="5205907" cy="696767"/>
          </a:xfrm>
          <a:custGeom>
            <a:avLst/>
            <a:gdLst>
              <a:gd name="connsiteX0" fmla="*/ 201317 w 3521162"/>
              <a:gd name="connsiteY0" fmla="*/ 0 h 470988"/>
              <a:gd name="connsiteX1" fmla="*/ 3521162 w 3521162"/>
              <a:gd name="connsiteY1" fmla="*/ 0 h 470988"/>
              <a:gd name="connsiteX2" fmla="*/ 3521162 w 3521162"/>
              <a:gd name="connsiteY2" fmla="*/ 470988 h 470988"/>
              <a:gd name="connsiteX3" fmla="*/ 0 w 3521162"/>
              <a:gd name="connsiteY3" fmla="*/ 470988 h 470988"/>
            </a:gdLst>
            <a:ahLst/>
            <a:cxnLst>
              <a:cxn ang="0">
                <a:pos x="connsiteX0" y="connsiteY0"/>
              </a:cxn>
              <a:cxn ang="0">
                <a:pos x="connsiteX1" y="connsiteY1"/>
              </a:cxn>
              <a:cxn ang="0">
                <a:pos x="connsiteX2" y="connsiteY2"/>
              </a:cxn>
              <a:cxn ang="0">
                <a:pos x="connsiteX3" y="connsiteY3"/>
              </a:cxn>
            </a:cxnLst>
            <a:rect l="l" t="t" r="r" b="b"/>
            <a:pathLst>
              <a:path w="3521162" h="470988">
                <a:moveTo>
                  <a:pt x="201317" y="0"/>
                </a:moveTo>
                <a:lnTo>
                  <a:pt x="3521162" y="0"/>
                </a:lnTo>
                <a:lnTo>
                  <a:pt x="3521162" y="470988"/>
                </a:lnTo>
                <a:lnTo>
                  <a:pt x="0" y="470988"/>
                </a:lnTo>
                <a:close/>
              </a:path>
            </a:pathLst>
          </a:custGeom>
          <a:solidFill>
            <a:schemeClr val="bg2">
              <a:lumMod val="50000"/>
            </a:schemeClr>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r>
              <a:rPr lang="en-US" altLang="zh-CN" sz="3600" dirty="0" smtClean="0">
                <a:solidFill>
                  <a:schemeClr val="accent1">
                    <a:lumMod val="75000"/>
                  </a:schemeClr>
                </a:solidFill>
              </a:rPr>
              <a:t>        </a:t>
            </a:r>
            <a:r>
              <a:rPr lang="en-US" altLang="zh-CN" sz="3600" dirty="0" smtClean="0">
                <a:solidFill>
                  <a:schemeClr val="bg2"/>
                </a:solidFill>
              </a:rPr>
              <a:t>——</a:t>
            </a:r>
            <a:r>
              <a:rPr lang="zh-CN" altLang="en-US" sz="3600" dirty="0" smtClean="0">
                <a:solidFill>
                  <a:schemeClr val="bg2"/>
                </a:solidFill>
                <a:ea typeface="微软雅黑" panose="020B0503020204020204" pitchFamily="34" charset="-122"/>
              </a:rPr>
              <a:t>政策解读</a:t>
            </a:r>
            <a:r>
              <a:rPr lang="en-US" altLang="zh-CN" sz="3600" dirty="0" smtClean="0">
                <a:solidFill>
                  <a:schemeClr val="bg2"/>
                </a:solidFill>
                <a:ea typeface="微软雅黑" panose="020B0503020204020204" pitchFamily="34" charset="-122"/>
              </a:rPr>
              <a:t>——</a:t>
            </a:r>
            <a:endParaRPr lang="en-US" altLang="zh-CN" sz="3600" dirty="0">
              <a:solidFill>
                <a:schemeClr val="bg2"/>
              </a:solidFill>
              <a:ea typeface="微软雅黑" panose="020B0503020204020204" pitchFamily="34" charset="-122"/>
            </a:endParaRPr>
          </a:p>
        </p:txBody>
      </p:sp>
      <p:sp>
        <p:nvSpPr>
          <p:cNvPr id="2" name="标题 1"/>
          <p:cNvSpPr>
            <a:spLocks noGrp="1"/>
          </p:cNvSpPr>
          <p:nvPr>
            <p:ph type="ctrTitle"/>
          </p:nvPr>
        </p:nvSpPr>
        <p:spPr>
          <a:xfrm>
            <a:off x="1065214" y="1124744"/>
            <a:ext cx="9349678" cy="2520280"/>
          </a:xfrm>
        </p:spPr>
        <p:txBody>
          <a:bodyPr rtlCol="0">
            <a:normAutofit/>
          </a:bodyPr>
          <a:lstStyle/>
          <a:p>
            <a:pPr rtl="0"/>
            <a:r>
              <a:rPr lang="zh-CN" altLang="en-US" sz="4400" dirty="0">
                <a:solidFill>
                  <a:schemeClr val="tx2">
                    <a:lumMod val="65000"/>
                    <a:lumOff val="35000"/>
                  </a:schemeClr>
                </a:solidFill>
                <a:ea typeface="微软雅黑" panose="020B0503020204020204" pitchFamily="34" charset="-122"/>
              </a:rPr>
              <a:t>福州市长乐区既有住宅增设电梯</a:t>
            </a:r>
            <a:r>
              <a:rPr lang="en-US" altLang="zh-CN" sz="4400" dirty="0">
                <a:solidFill>
                  <a:schemeClr val="tx2">
                    <a:lumMod val="65000"/>
                    <a:lumOff val="35000"/>
                  </a:schemeClr>
                </a:solidFill>
                <a:ea typeface="微软雅黑" panose="020B0503020204020204" pitchFamily="34" charset="-122"/>
              </a:rPr>
              <a:t/>
            </a:r>
            <a:br>
              <a:rPr lang="en-US" altLang="zh-CN" sz="4400" dirty="0">
                <a:solidFill>
                  <a:schemeClr val="tx2">
                    <a:lumMod val="65000"/>
                    <a:lumOff val="35000"/>
                  </a:schemeClr>
                </a:solidFill>
                <a:ea typeface="微软雅黑" panose="020B0503020204020204" pitchFamily="34" charset="-122"/>
              </a:rPr>
            </a:br>
            <a:r>
              <a:rPr lang="zh-CN" altLang="en-US" sz="4400" dirty="0">
                <a:solidFill>
                  <a:schemeClr val="tx2">
                    <a:lumMod val="65000"/>
                    <a:lumOff val="35000"/>
                  </a:schemeClr>
                </a:solidFill>
                <a:ea typeface="微软雅黑" panose="020B0503020204020204" pitchFamily="34" charset="-122"/>
              </a:rPr>
              <a:t>实施细则</a:t>
            </a:r>
            <a:endParaRPr lang="zh-CN" sz="4400" dirty="0">
              <a:solidFill>
                <a:schemeClr val="tx2">
                  <a:lumMod val="65000"/>
                  <a:lumOff val="35000"/>
                </a:schemeClr>
              </a:solidFill>
              <a:ea typeface="微软雅黑" panose="020B0503020204020204" pitchFamily="34" charset="-122"/>
            </a:endParaRPr>
          </a:p>
        </p:txBody>
      </p:sp>
    </p:spTree>
    <p:extLst>
      <p:ext uri="{BB962C8B-B14F-4D97-AF65-F5344CB8AC3E}">
        <p14:creationId xmlns:p14="http://schemas.microsoft.com/office/powerpoint/2010/main" xmlns="" val="14932598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3"/>
          <p:cNvSpPr>
            <a:spLocks noGrp="1"/>
          </p:cNvSpPr>
          <p:nvPr>
            <p:ph idx="1"/>
          </p:nvPr>
        </p:nvSpPr>
        <p:spPr>
          <a:xfrm>
            <a:off x="1125860" y="1628800"/>
            <a:ext cx="8519161" cy="3103612"/>
          </a:xfrm>
        </p:spPr>
        <p:txBody>
          <a:bodyPr rtlCol="0">
            <a:noAutofit/>
          </a:bodyPr>
          <a:lstStyle/>
          <a:p>
            <a:pPr rtl="0">
              <a:lnSpc>
                <a:spcPts val="4000"/>
              </a:lnSpc>
            </a:pPr>
            <a:r>
              <a:rPr lang="en-US" altLang="zh-CN" sz="2400" dirty="0">
                <a:solidFill>
                  <a:schemeClr val="tx1">
                    <a:lumMod val="75000"/>
                    <a:lumOff val="25000"/>
                  </a:schemeClr>
                </a:solidFill>
                <a:ea typeface="微软雅黑" panose="020B0503020204020204" pitchFamily="34" charset="-122"/>
              </a:rPr>
              <a:t>《</a:t>
            </a:r>
            <a:r>
              <a:rPr lang="zh-CN" altLang="en-US" sz="2400" dirty="0">
                <a:solidFill>
                  <a:schemeClr val="tx1">
                    <a:lumMod val="75000"/>
                    <a:lumOff val="25000"/>
                  </a:schemeClr>
                </a:solidFill>
                <a:ea typeface="微软雅黑" panose="020B0503020204020204" pitchFamily="34" charset="-122"/>
              </a:rPr>
              <a:t>福州市长乐区既有住宅增设电梯实施细则</a:t>
            </a:r>
            <a:r>
              <a:rPr lang="en-US" altLang="zh-CN" sz="2400" dirty="0">
                <a:solidFill>
                  <a:schemeClr val="tx1">
                    <a:lumMod val="75000"/>
                    <a:lumOff val="25000"/>
                  </a:schemeClr>
                </a:solidFill>
                <a:ea typeface="微软雅黑" panose="020B0503020204020204" pitchFamily="34" charset="-122"/>
              </a:rPr>
              <a:t>》</a:t>
            </a:r>
            <a:r>
              <a:rPr lang="zh-CN" altLang="en-US" sz="2400" dirty="0">
                <a:solidFill>
                  <a:schemeClr val="tx1">
                    <a:lumMod val="75000"/>
                    <a:lumOff val="25000"/>
                  </a:schemeClr>
                </a:solidFill>
                <a:ea typeface="微软雅黑" panose="020B0503020204020204" pitchFamily="34" charset="-122"/>
              </a:rPr>
              <a:t>的研究出台有利于完善长乐区既有老旧小区的使用功能，提高宜居水平，方便居民生活，切实做好既有住宅增设电梯民生工作。同时，针对过去长乐区既有住宅增设电梯缺乏补贴政策问题，本细则的研究出台也是重要的政策依据之一。</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xmlns="" val="14372313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任意多边形 9"/>
          <p:cNvSpPr/>
          <p:nvPr/>
        </p:nvSpPr>
        <p:spPr>
          <a:xfrm>
            <a:off x="1951008" y="642919"/>
            <a:ext cx="2357454" cy="571503"/>
          </a:xfrm>
          <a:custGeom>
            <a:avLst/>
            <a:gdLst>
              <a:gd name="connsiteX0" fmla="*/ 201317 w 3521162"/>
              <a:gd name="connsiteY0" fmla="*/ 0 h 470988"/>
              <a:gd name="connsiteX1" fmla="*/ 3521162 w 3521162"/>
              <a:gd name="connsiteY1" fmla="*/ 0 h 470988"/>
              <a:gd name="connsiteX2" fmla="*/ 3521162 w 3521162"/>
              <a:gd name="connsiteY2" fmla="*/ 470988 h 470988"/>
              <a:gd name="connsiteX3" fmla="*/ 0 w 3521162"/>
              <a:gd name="connsiteY3" fmla="*/ 470988 h 470988"/>
            </a:gdLst>
            <a:ahLst/>
            <a:cxnLst>
              <a:cxn ang="0">
                <a:pos x="connsiteX0" y="connsiteY0"/>
              </a:cxn>
              <a:cxn ang="0">
                <a:pos x="connsiteX1" y="connsiteY1"/>
              </a:cxn>
              <a:cxn ang="0">
                <a:pos x="connsiteX2" y="connsiteY2"/>
              </a:cxn>
              <a:cxn ang="0">
                <a:pos x="connsiteX3" y="connsiteY3"/>
              </a:cxn>
            </a:cxnLst>
            <a:rect l="l" t="t" r="r" b="b"/>
            <a:pathLst>
              <a:path w="3521162" h="470988">
                <a:moveTo>
                  <a:pt x="201317" y="0"/>
                </a:moveTo>
                <a:lnTo>
                  <a:pt x="3521162" y="0"/>
                </a:lnTo>
                <a:lnTo>
                  <a:pt x="3521162" y="470988"/>
                </a:lnTo>
                <a:lnTo>
                  <a:pt x="0" y="470988"/>
                </a:lnTo>
                <a:close/>
              </a:path>
            </a:pathLst>
          </a:custGeom>
          <a:solidFill>
            <a:schemeClr val="bg2">
              <a:lumMod val="50000"/>
            </a:schemeClr>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11" name="任意多边形 10"/>
          <p:cNvSpPr/>
          <p:nvPr/>
        </p:nvSpPr>
        <p:spPr>
          <a:xfrm>
            <a:off x="950876" y="642918"/>
            <a:ext cx="928694" cy="553891"/>
          </a:xfrm>
          <a:custGeom>
            <a:avLst/>
            <a:gdLst>
              <a:gd name="connsiteX0" fmla="*/ 0 w 1057598"/>
              <a:gd name="connsiteY0" fmla="*/ 0 h 541867"/>
              <a:gd name="connsiteX1" fmla="*/ 1057598 w 1057598"/>
              <a:gd name="connsiteY1" fmla="*/ 0 h 541867"/>
              <a:gd name="connsiteX2" fmla="*/ 856281 w 1057598"/>
              <a:gd name="connsiteY2" fmla="*/ 541867 h 541867"/>
              <a:gd name="connsiteX3" fmla="*/ 0 w 1057598"/>
              <a:gd name="connsiteY3" fmla="*/ 541867 h 541867"/>
            </a:gdLst>
            <a:ahLst/>
            <a:cxnLst>
              <a:cxn ang="0">
                <a:pos x="connsiteX0" y="connsiteY0"/>
              </a:cxn>
              <a:cxn ang="0">
                <a:pos x="connsiteX1" y="connsiteY1"/>
              </a:cxn>
              <a:cxn ang="0">
                <a:pos x="connsiteX2" y="connsiteY2"/>
              </a:cxn>
              <a:cxn ang="0">
                <a:pos x="connsiteX3" y="connsiteY3"/>
              </a:cxn>
            </a:cxnLst>
            <a:rect l="l" t="t" r="r" b="b"/>
            <a:pathLst>
              <a:path w="1057598" h="541867">
                <a:moveTo>
                  <a:pt x="0" y="0"/>
                </a:moveTo>
                <a:lnTo>
                  <a:pt x="1057598" y="0"/>
                </a:lnTo>
                <a:lnTo>
                  <a:pt x="856281" y="541867"/>
                </a:lnTo>
                <a:lnTo>
                  <a:pt x="0" y="541867"/>
                </a:lnTo>
                <a:close/>
              </a:path>
            </a:pathLst>
          </a:custGeom>
          <a:solidFill>
            <a:schemeClr val="accent1">
              <a:lumMod val="50000"/>
            </a:schemeClr>
          </a:solidFill>
          <a:ln>
            <a:solidFill>
              <a:srgbClr val="0947A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12" name="任意多边形 11"/>
          <p:cNvSpPr/>
          <p:nvPr/>
        </p:nvSpPr>
        <p:spPr>
          <a:xfrm>
            <a:off x="1951008" y="2857497"/>
            <a:ext cx="2357454" cy="571503"/>
          </a:xfrm>
          <a:custGeom>
            <a:avLst/>
            <a:gdLst>
              <a:gd name="connsiteX0" fmla="*/ 201317 w 3521162"/>
              <a:gd name="connsiteY0" fmla="*/ 0 h 470988"/>
              <a:gd name="connsiteX1" fmla="*/ 3521162 w 3521162"/>
              <a:gd name="connsiteY1" fmla="*/ 0 h 470988"/>
              <a:gd name="connsiteX2" fmla="*/ 3521162 w 3521162"/>
              <a:gd name="connsiteY2" fmla="*/ 470988 h 470988"/>
              <a:gd name="connsiteX3" fmla="*/ 0 w 3521162"/>
              <a:gd name="connsiteY3" fmla="*/ 470988 h 470988"/>
            </a:gdLst>
            <a:ahLst/>
            <a:cxnLst>
              <a:cxn ang="0">
                <a:pos x="connsiteX0" y="connsiteY0"/>
              </a:cxn>
              <a:cxn ang="0">
                <a:pos x="connsiteX1" y="connsiteY1"/>
              </a:cxn>
              <a:cxn ang="0">
                <a:pos x="connsiteX2" y="connsiteY2"/>
              </a:cxn>
              <a:cxn ang="0">
                <a:pos x="connsiteX3" y="connsiteY3"/>
              </a:cxn>
            </a:cxnLst>
            <a:rect l="l" t="t" r="r" b="b"/>
            <a:pathLst>
              <a:path w="3521162" h="470988">
                <a:moveTo>
                  <a:pt x="201317" y="0"/>
                </a:moveTo>
                <a:lnTo>
                  <a:pt x="3521162" y="0"/>
                </a:lnTo>
                <a:lnTo>
                  <a:pt x="3521162" y="470988"/>
                </a:lnTo>
                <a:lnTo>
                  <a:pt x="0" y="470988"/>
                </a:lnTo>
                <a:close/>
              </a:path>
            </a:pathLst>
          </a:custGeom>
          <a:solidFill>
            <a:schemeClr val="bg2">
              <a:lumMod val="50000"/>
            </a:schemeClr>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任意多边形 12"/>
          <p:cNvSpPr/>
          <p:nvPr/>
        </p:nvSpPr>
        <p:spPr>
          <a:xfrm>
            <a:off x="950876" y="2857496"/>
            <a:ext cx="928694" cy="553891"/>
          </a:xfrm>
          <a:custGeom>
            <a:avLst/>
            <a:gdLst>
              <a:gd name="connsiteX0" fmla="*/ 0 w 1057598"/>
              <a:gd name="connsiteY0" fmla="*/ 0 h 541867"/>
              <a:gd name="connsiteX1" fmla="*/ 1057598 w 1057598"/>
              <a:gd name="connsiteY1" fmla="*/ 0 h 541867"/>
              <a:gd name="connsiteX2" fmla="*/ 856281 w 1057598"/>
              <a:gd name="connsiteY2" fmla="*/ 541867 h 541867"/>
              <a:gd name="connsiteX3" fmla="*/ 0 w 1057598"/>
              <a:gd name="connsiteY3" fmla="*/ 541867 h 541867"/>
            </a:gdLst>
            <a:ahLst/>
            <a:cxnLst>
              <a:cxn ang="0">
                <a:pos x="connsiteX0" y="connsiteY0"/>
              </a:cxn>
              <a:cxn ang="0">
                <a:pos x="connsiteX1" y="connsiteY1"/>
              </a:cxn>
              <a:cxn ang="0">
                <a:pos x="connsiteX2" y="connsiteY2"/>
              </a:cxn>
              <a:cxn ang="0">
                <a:pos x="connsiteX3" y="connsiteY3"/>
              </a:cxn>
            </a:cxnLst>
            <a:rect l="l" t="t" r="r" b="b"/>
            <a:pathLst>
              <a:path w="1057598" h="541867">
                <a:moveTo>
                  <a:pt x="0" y="0"/>
                </a:moveTo>
                <a:lnTo>
                  <a:pt x="1057598" y="0"/>
                </a:lnTo>
                <a:lnTo>
                  <a:pt x="856281" y="541867"/>
                </a:lnTo>
                <a:lnTo>
                  <a:pt x="0" y="541867"/>
                </a:lnTo>
                <a:close/>
              </a:path>
            </a:pathLst>
          </a:custGeom>
          <a:solidFill>
            <a:schemeClr val="accent1">
              <a:lumMod val="50000"/>
            </a:schemeClr>
          </a:solidFill>
          <a:ln>
            <a:solidFill>
              <a:srgbClr val="0947A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6" name="标题 12">
            <a:extLst>
              <a:ext uri="{FF2B5EF4-FFF2-40B4-BE49-F238E27FC236}">
                <a16:creationId xmlns:a16="http://schemas.microsoft.com/office/drawing/2014/main" xmlns="" id="{F2192032-5044-4A64-9DDE-045E55FE0FC5}"/>
              </a:ext>
            </a:extLst>
          </p:cNvPr>
          <p:cNvSpPr>
            <a:spLocks noGrp="1"/>
          </p:cNvSpPr>
          <p:nvPr>
            <p:ph type="title"/>
          </p:nvPr>
        </p:nvSpPr>
        <p:spPr>
          <a:xfrm>
            <a:off x="1022314" y="214290"/>
            <a:ext cx="8686801" cy="1066800"/>
          </a:xfrm>
        </p:spPr>
        <p:txBody>
          <a:bodyPr rtlCol="0"/>
          <a:lstStyle/>
          <a:p>
            <a:pPr rtl="0"/>
            <a:r>
              <a:rPr lang="en-US" altLang="zh-CN" dirty="0">
                <a:solidFill>
                  <a:schemeClr val="bg1"/>
                </a:solidFill>
                <a:ea typeface="微软雅黑" panose="020B0503020204020204" pitchFamily="34" charset="-122"/>
              </a:rPr>
              <a:t>01 </a:t>
            </a:r>
            <a:r>
              <a:rPr lang="en-US" altLang="zh-CN" dirty="0" smtClean="0">
                <a:solidFill>
                  <a:schemeClr val="bg1"/>
                </a:solidFill>
                <a:ea typeface="微软雅黑" panose="020B0503020204020204" pitchFamily="34" charset="-122"/>
              </a:rPr>
              <a:t>  </a:t>
            </a:r>
            <a:r>
              <a:rPr lang="zh-CN" altLang="en-US" dirty="0" smtClean="0">
                <a:solidFill>
                  <a:schemeClr val="bg1"/>
                </a:solidFill>
                <a:ea typeface="微软雅黑" panose="020B0503020204020204" pitchFamily="34" charset="-122"/>
              </a:rPr>
              <a:t>主要</a:t>
            </a:r>
            <a:r>
              <a:rPr lang="zh-CN" altLang="en-US" dirty="0">
                <a:solidFill>
                  <a:schemeClr val="bg1"/>
                </a:solidFill>
                <a:ea typeface="微软雅黑" panose="020B0503020204020204" pitchFamily="34" charset="-122"/>
              </a:rPr>
              <a:t>依据</a:t>
            </a:r>
            <a:endParaRPr lang="en-US" dirty="0">
              <a:solidFill>
                <a:schemeClr val="bg1"/>
              </a:solidFill>
            </a:endParaRPr>
          </a:p>
        </p:txBody>
      </p:sp>
      <p:sp>
        <p:nvSpPr>
          <p:cNvPr id="7" name="内容占位符 13">
            <a:extLst>
              <a:ext uri="{FF2B5EF4-FFF2-40B4-BE49-F238E27FC236}">
                <a16:creationId xmlns:a16="http://schemas.microsoft.com/office/drawing/2014/main" xmlns="" id="{417EE15D-DAA8-445C-BEAF-065646A338CB}"/>
              </a:ext>
            </a:extLst>
          </p:cNvPr>
          <p:cNvSpPr txBox="1">
            <a:spLocks/>
          </p:cNvSpPr>
          <p:nvPr/>
        </p:nvSpPr>
        <p:spPr>
          <a:xfrm>
            <a:off x="1054422" y="1440234"/>
            <a:ext cx="8519161" cy="1663452"/>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r>
              <a:rPr lang="zh-CN" altLang="en-US" dirty="0">
                <a:solidFill>
                  <a:schemeClr val="tx1">
                    <a:lumMod val="75000"/>
                    <a:lumOff val="25000"/>
                  </a:schemeClr>
                </a:solidFill>
              </a:rPr>
              <a:t>本实施细则主要依据</a:t>
            </a:r>
            <a:r>
              <a:rPr lang="en-US" altLang="zh-CN" dirty="0">
                <a:solidFill>
                  <a:schemeClr val="tx1">
                    <a:lumMod val="75000"/>
                    <a:lumOff val="25000"/>
                  </a:schemeClr>
                </a:solidFill>
              </a:rPr>
              <a:t>《</a:t>
            </a:r>
            <a:r>
              <a:rPr lang="zh-CN" altLang="en-US" dirty="0">
                <a:solidFill>
                  <a:schemeClr val="tx1">
                    <a:lumMod val="75000"/>
                    <a:lumOff val="25000"/>
                  </a:schemeClr>
                </a:solidFill>
              </a:rPr>
              <a:t>中华人民共和国民法典</a:t>
            </a:r>
            <a:r>
              <a:rPr lang="en-US" altLang="zh-CN" dirty="0">
                <a:solidFill>
                  <a:schemeClr val="tx1">
                    <a:lumMod val="75000"/>
                    <a:lumOff val="25000"/>
                  </a:schemeClr>
                </a:solidFill>
              </a:rPr>
              <a:t>》</a:t>
            </a:r>
            <a:r>
              <a:rPr lang="zh-CN" altLang="en-US" dirty="0" smtClean="0">
                <a:solidFill>
                  <a:schemeClr val="tx1">
                    <a:lumMod val="75000"/>
                    <a:lumOff val="25000"/>
                  </a:schemeClr>
                </a:solidFill>
              </a:rPr>
              <a:t>、</a:t>
            </a:r>
            <a:r>
              <a:rPr lang="en-US" altLang="zh-CN" dirty="0" smtClean="0">
                <a:solidFill>
                  <a:schemeClr val="tx1">
                    <a:lumMod val="75000"/>
                    <a:lumOff val="25000"/>
                  </a:schemeClr>
                </a:solidFill>
              </a:rPr>
              <a:t>《</a:t>
            </a:r>
            <a:r>
              <a:rPr lang="zh-CN" altLang="en-US" dirty="0" smtClean="0">
                <a:solidFill>
                  <a:schemeClr val="tx1">
                    <a:lumMod val="75000"/>
                    <a:lumOff val="25000"/>
                  </a:schemeClr>
                </a:solidFill>
              </a:rPr>
              <a:t>福建省住房和城乡建设厅关于</a:t>
            </a:r>
            <a:r>
              <a:rPr lang="zh-CN" altLang="en-US" dirty="0" smtClean="0">
                <a:solidFill>
                  <a:schemeClr val="tx1">
                    <a:lumMod val="75000"/>
                    <a:lumOff val="25000"/>
                  </a:schemeClr>
                </a:solidFill>
              </a:rPr>
              <a:t>城市既有住宅增设电梯的指导意见</a:t>
            </a:r>
            <a:r>
              <a:rPr lang="en-US" altLang="zh-CN" dirty="0" smtClean="0">
                <a:solidFill>
                  <a:schemeClr val="tx1">
                    <a:lumMod val="75000"/>
                    <a:lumOff val="25000"/>
                  </a:schemeClr>
                </a:solidFill>
              </a:rPr>
              <a:t>》</a:t>
            </a:r>
            <a:r>
              <a:rPr lang="zh-CN" altLang="en-US" dirty="0" smtClean="0">
                <a:solidFill>
                  <a:schemeClr val="tx1">
                    <a:lumMod val="75000"/>
                    <a:lumOff val="25000"/>
                  </a:schemeClr>
                </a:solidFill>
              </a:rPr>
              <a:t>、</a:t>
            </a:r>
            <a:r>
              <a:rPr lang="en-US" altLang="zh-CN" dirty="0" smtClean="0">
                <a:solidFill>
                  <a:schemeClr val="tx1">
                    <a:lumMod val="75000"/>
                    <a:lumOff val="25000"/>
                  </a:schemeClr>
                </a:solidFill>
              </a:rPr>
              <a:t>《</a:t>
            </a:r>
            <a:r>
              <a:rPr lang="zh-CN" altLang="en-US" dirty="0">
                <a:solidFill>
                  <a:schemeClr val="tx1">
                    <a:lumMod val="75000"/>
                    <a:lumOff val="25000"/>
                  </a:schemeClr>
                </a:solidFill>
              </a:rPr>
              <a:t>福州市城乡规划条例</a:t>
            </a:r>
            <a:r>
              <a:rPr lang="en-US" altLang="zh-CN" dirty="0" smtClean="0">
                <a:solidFill>
                  <a:schemeClr val="tx1">
                    <a:lumMod val="75000"/>
                    <a:lumOff val="25000"/>
                  </a:schemeClr>
                </a:solidFill>
              </a:rPr>
              <a:t>》</a:t>
            </a:r>
            <a:r>
              <a:rPr lang="zh-CN" altLang="en-US" dirty="0" smtClean="0">
                <a:solidFill>
                  <a:schemeClr val="tx1">
                    <a:lumMod val="75000"/>
                    <a:lumOff val="25000"/>
                  </a:schemeClr>
                </a:solidFill>
              </a:rPr>
              <a:t>和</a:t>
            </a:r>
            <a:r>
              <a:rPr lang="en-US" altLang="zh-CN" dirty="0">
                <a:solidFill>
                  <a:schemeClr val="tx1">
                    <a:lumMod val="75000"/>
                    <a:lumOff val="25000"/>
                  </a:schemeClr>
                </a:solidFill>
              </a:rPr>
              <a:t>《</a:t>
            </a:r>
            <a:r>
              <a:rPr lang="zh-CN" altLang="en-US" dirty="0">
                <a:solidFill>
                  <a:schemeClr val="tx1">
                    <a:lumMod val="75000"/>
                    <a:lumOff val="25000"/>
                  </a:schemeClr>
                </a:solidFill>
              </a:rPr>
              <a:t>福州市人民政府办公厅关于进一步做好既有住宅增设电梯工作的若干意见</a:t>
            </a:r>
            <a:r>
              <a:rPr lang="en-US" altLang="zh-CN" dirty="0">
                <a:solidFill>
                  <a:schemeClr val="tx1">
                    <a:lumMod val="75000"/>
                    <a:lumOff val="25000"/>
                  </a:schemeClr>
                </a:solidFill>
              </a:rPr>
              <a:t>》</a:t>
            </a:r>
            <a:r>
              <a:rPr lang="zh-CN" altLang="en-US" dirty="0">
                <a:solidFill>
                  <a:schemeClr val="tx1">
                    <a:lumMod val="75000"/>
                    <a:lumOff val="25000"/>
                  </a:schemeClr>
                </a:solidFill>
              </a:rPr>
              <a:t>（榕政办</a:t>
            </a:r>
            <a:r>
              <a:rPr lang="en-US" altLang="zh-CN" dirty="0">
                <a:solidFill>
                  <a:schemeClr val="tx1">
                    <a:lumMod val="75000"/>
                    <a:lumOff val="25000"/>
                  </a:schemeClr>
                </a:solidFill>
              </a:rPr>
              <a:t>[2021]107</a:t>
            </a:r>
            <a:r>
              <a:rPr lang="zh-CN" altLang="en-US" dirty="0">
                <a:solidFill>
                  <a:schemeClr val="tx1">
                    <a:lumMod val="75000"/>
                    <a:lumOff val="25000"/>
                  </a:schemeClr>
                </a:solidFill>
              </a:rPr>
              <a:t>号）等相关法律法规制定。</a:t>
            </a:r>
            <a:endParaRPr lang="en-US" dirty="0">
              <a:solidFill>
                <a:schemeClr val="tx1">
                  <a:lumMod val="75000"/>
                  <a:lumOff val="25000"/>
                </a:schemeClr>
              </a:solidFill>
            </a:endParaRPr>
          </a:p>
        </p:txBody>
      </p:sp>
      <p:sp>
        <p:nvSpPr>
          <p:cNvPr id="8" name="标题 12">
            <a:extLst>
              <a:ext uri="{FF2B5EF4-FFF2-40B4-BE49-F238E27FC236}">
                <a16:creationId xmlns:a16="http://schemas.microsoft.com/office/drawing/2014/main" xmlns="" id="{4D58EEDD-07A3-4A79-A9B4-C27D412EB776}"/>
              </a:ext>
            </a:extLst>
          </p:cNvPr>
          <p:cNvSpPr txBox="1">
            <a:spLocks/>
          </p:cNvSpPr>
          <p:nvPr/>
        </p:nvSpPr>
        <p:spPr>
          <a:xfrm>
            <a:off x="1031130" y="2755751"/>
            <a:ext cx="8686801" cy="712812"/>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3600" b="1" kern="1200">
                <a:solidFill>
                  <a:schemeClr val="accent1">
                    <a:lumMod val="75000"/>
                  </a:schemeClr>
                </a:solidFill>
                <a:latin typeface="微软雅黑" panose="020B0503020204020204" pitchFamily="34" charset="-122"/>
                <a:ea typeface="微软雅黑" panose="020B0503020204020204" pitchFamily="34" charset="-122"/>
                <a:cs typeface="+mj-cs"/>
              </a:defRPr>
            </a:lvl1pPr>
          </a:lstStyle>
          <a:p>
            <a:r>
              <a:rPr lang="en-US" altLang="zh-CN" dirty="0" smtClean="0">
                <a:solidFill>
                  <a:schemeClr val="bg1"/>
                </a:solidFill>
              </a:rPr>
              <a:t>02    </a:t>
            </a:r>
            <a:r>
              <a:rPr lang="zh-CN" altLang="en-US" dirty="0" smtClean="0">
                <a:solidFill>
                  <a:schemeClr val="bg1"/>
                </a:solidFill>
              </a:rPr>
              <a:t>制定</a:t>
            </a:r>
            <a:r>
              <a:rPr lang="zh-CN" altLang="en-US" dirty="0">
                <a:solidFill>
                  <a:schemeClr val="bg1"/>
                </a:solidFill>
              </a:rPr>
              <a:t>过程</a:t>
            </a:r>
            <a:endParaRPr lang="en-US" dirty="0">
              <a:solidFill>
                <a:schemeClr val="bg1"/>
              </a:solidFill>
            </a:endParaRPr>
          </a:p>
        </p:txBody>
      </p:sp>
      <p:sp>
        <p:nvSpPr>
          <p:cNvPr id="9" name="内容占位符 13">
            <a:extLst>
              <a:ext uri="{FF2B5EF4-FFF2-40B4-BE49-F238E27FC236}">
                <a16:creationId xmlns:a16="http://schemas.microsoft.com/office/drawing/2014/main" xmlns="" id="{20404CBF-1DF6-4A08-A169-589FCEBF64D7}"/>
              </a:ext>
            </a:extLst>
          </p:cNvPr>
          <p:cNvSpPr>
            <a:spLocks noGrp="1"/>
          </p:cNvSpPr>
          <p:nvPr>
            <p:ph idx="1"/>
          </p:nvPr>
        </p:nvSpPr>
        <p:spPr>
          <a:xfrm>
            <a:off x="1031130" y="3468563"/>
            <a:ext cx="8519161" cy="1663452"/>
          </a:xfrm>
        </p:spPr>
        <p:txBody>
          <a:bodyPr rtlCol="0">
            <a:normAutofit fontScale="92500"/>
          </a:bodyPr>
          <a:lstStyle/>
          <a:p>
            <a:pPr rtl="0"/>
            <a:r>
              <a:rPr lang="zh-CN" altLang="en-US" dirty="0">
                <a:solidFill>
                  <a:schemeClr val="tx1">
                    <a:lumMod val="75000"/>
                    <a:lumOff val="25000"/>
                  </a:schemeClr>
                </a:solidFill>
                <a:ea typeface="微软雅黑" panose="020B0503020204020204" pitchFamily="34" charset="-122"/>
              </a:rPr>
              <a:t>区自然资源和规划局牵头区住建局、财政局、市场监管局等部门对现有既有住宅增设电梯政策进行梳理，参照福州市既有住宅增设电梯有关文件规定及表述，结合长乐区实际情况，总结工作经验，逐条制定形成细则。</a:t>
            </a:r>
          </a:p>
          <a:p>
            <a:pPr rtl="0"/>
            <a:r>
              <a:rPr lang="zh-CN" altLang="en-US" dirty="0">
                <a:solidFill>
                  <a:schemeClr val="tx1">
                    <a:lumMod val="75000"/>
                    <a:lumOff val="25000"/>
                  </a:schemeClr>
                </a:solidFill>
                <a:ea typeface="微软雅黑" panose="020B0503020204020204" pitchFamily="34" charset="-122"/>
              </a:rPr>
              <a:t>自细则拟稿以来，经过多轮有关部门意见征求及专题会议研究，根据意见进行深化修改。</a:t>
            </a:r>
            <a:r>
              <a:rPr lang="en-US" altLang="zh-CN" dirty="0">
                <a:solidFill>
                  <a:schemeClr val="tx1">
                    <a:lumMod val="75000"/>
                    <a:lumOff val="25000"/>
                  </a:schemeClr>
                </a:solidFill>
                <a:ea typeface="微软雅黑" panose="020B0503020204020204" pitchFamily="34" charset="-122"/>
              </a:rPr>
              <a:t>2022</a:t>
            </a:r>
            <a:r>
              <a:rPr lang="zh-CN" altLang="en-US" dirty="0">
                <a:solidFill>
                  <a:schemeClr val="tx1">
                    <a:lumMod val="75000"/>
                    <a:lumOff val="25000"/>
                  </a:schemeClr>
                </a:solidFill>
                <a:ea typeface="微软雅黑" panose="020B0503020204020204" pitchFamily="34" charset="-122"/>
              </a:rPr>
              <a:t>年</a:t>
            </a:r>
            <a:r>
              <a:rPr lang="en-US" altLang="zh-CN" dirty="0">
                <a:solidFill>
                  <a:schemeClr val="tx1">
                    <a:lumMod val="75000"/>
                    <a:lumOff val="25000"/>
                  </a:schemeClr>
                </a:solidFill>
                <a:ea typeface="微软雅黑" panose="020B0503020204020204" pitchFamily="34" charset="-122"/>
              </a:rPr>
              <a:t>2</a:t>
            </a:r>
            <a:r>
              <a:rPr lang="zh-CN" altLang="en-US" dirty="0">
                <a:solidFill>
                  <a:schemeClr val="tx1">
                    <a:lumMod val="75000"/>
                    <a:lumOff val="25000"/>
                  </a:schemeClr>
                </a:solidFill>
                <a:ea typeface="微软雅黑" panose="020B0503020204020204" pitchFamily="34" charset="-122"/>
              </a:rPr>
              <a:t>月</a:t>
            </a:r>
            <a:r>
              <a:rPr lang="en-US" altLang="zh-CN" dirty="0">
                <a:solidFill>
                  <a:schemeClr val="tx1">
                    <a:lumMod val="75000"/>
                    <a:lumOff val="25000"/>
                  </a:schemeClr>
                </a:solidFill>
                <a:ea typeface="微软雅黑" panose="020B0503020204020204" pitchFamily="34" charset="-122"/>
              </a:rPr>
              <a:t>18</a:t>
            </a:r>
            <a:r>
              <a:rPr lang="zh-CN" altLang="en-US" dirty="0">
                <a:solidFill>
                  <a:schemeClr val="tx1">
                    <a:lumMod val="75000"/>
                    <a:lumOff val="25000"/>
                  </a:schemeClr>
                </a:solidFill>
                <a:ea typeface="微软雅黑" panose="020B0503020204020204" pitchFamily="34" charset="-122"/>
              </a:rPr>
              <a:t>日该细则通过区政府</a:t>
            </a:r>
            <a:r>
              <a:rPr lang="en-US" altLang="zh-CN" dirty="0">
                <a:solidFill>
                  <a:schemeClr val="tx1">
                    <a:lumMod val="75000"/>
                    <a:lumOff val="25000"/>
                  </a:schemeClr>
                </a:solidFill>
                <a:ea typeface="微软雅黑" panose="020B0503020204020204" pitchFamily="34" charset="-122"/>
              </a:rPr>
              <a:t>2022</a:t>
            </a:r>
            <a:r>
              <a:rPr lang="zh-CN" altLang="en-US" dirty="0">
                <a:solidFill>
                  <a:schemeClr val="tx1">
                    <a:lumMod val="75000"/>
                    <a:lumOff val="25000"/>
                  </a:schemeClr>
                </a:solidFill>
                <a:ea typeface="微软雅黑" panose="020B0503020204020204" pitchFamily="34" charset="-122"/>
              </a:rPr>
              <a:t>年第</a:t>
            </a:r>
            <a:r>
              <a:rPr lang="en-US" altLang="zh-CN" dirty="0">
                <a:solidFill>
                  <a:schemeClr val="tx1">
                    <a:lumMod val="75000"/>
                    <a:lumOff val="25000"/>
                  </a:schemeClr>
                </a:solidFill>
                <a:ea typeface="微软雅黑" panose="020B0503020204020204" pitchFamily="34" charset="-122"/>
              </a:rPr>
              <a:t>4</a:t>
            </a:r>
            <a:r>
              <a:rPr lang="zh-CN" altLang="en-US" dirty="0">
                <a:solidFill>
                  <a:schemeClr val="tx1">
                    <a:lumMod val="75000"/>
                    <a:lumOff val="25000"/>
                  </a:schemeClr>
                </a:solidFill>
                <a:ea typeface="微软雅黑" panose="020B0503020204020204" pitchFamily="34" charset="-122"/>
              </a:rPr>
              <a:t>次常务会议审议。</a:t>
            </a:r>
          </a:p>
        </p:txBody>
      </p:sp>
    </p:spTree>
    <p:extLst>
      <p:ext uri="{BB962C8B-B14F-4D97-AF65-F5344CB8AC3E}">
        <p14:creationId xmlns:p14="http://schemas.microsoft.com/office/powerpoint/2010/main" xmlns="" val="21462049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a:xfrm>
            <a:off x="1951008" y="642919"/>
            <a:ext cx="2357454" cy="571503"/>
          </a:xfrm>
          <a:custGeom>
            <a:avLst/>
            <a:gdLst>
              <a:gd name="connsiteX0" fmla="*/ 201317 w 3521162"/>
              <a:gd name="connsiteY0" fmla="*/ 0 h 470988"/>
              <a:gd name="connsiteX1" fmla="*/ 3521162 w 3521162"/>
              <a:gd name="connsiteY1" fmla="*/ 0 h 470988"/>
              <a:gd name="connsiteX2" fmla="*/ 3521162 w 3521162"/>
              <a:gd name="connsiteY2" fmla="*/ 470988 h 470988"/>
              <a:gd name="connsiteX3" fmla="*/ 0 w 3521162"/>
              <a:gd name="connsiteY3" fmla="*/ 470988 h 470988"/>
            </a:gdLst>
            <a:ahLst/>
            <a:cxnLst>
              <a:cxn ang="0">
                <a:pos x="connsiteX0" y="connsiteY0"/>
              </a:cxn>
              <a:cxn ang="0">
                <a:pos x="connsiteX1" y="connsiteY1"/>
              </a:cxn>
              <a:cxn ang="0">
                <a:pos x="connsiteX2" y="connsiteY2"/>
              </a:cxn>
              <a:cxn ang="0">
                <a:pos x="connsiteX3" y="connsiteY3"/>
              </a:cxn>
            </a:cxnLst>
            <a:rect l="l" t="t" r="r" b="b"/>
            <a:pathLst>
              <a:path w="3521162" h="470988">
                <a:moveTo>
                  <a:pt x="201317" y="0"/>
                </a:moveTo>
                <a:lnTo>
                  <a:pt x="3521162" y="0"/>
                </a:lnTo>
                <a:lnTo>
                  <a:pt x="3521162" y="470988"/>
                </a:lnTo>
                <a:lnTo>
                  <a:pt x="0" y="470988"/>
                </a:lnTo>
                <a:close/>
              </a:path>
            </a:pathLst>
          </a:custGeom>
          <a:solidFill>
            <a:schemeClr val="bg2">
              <a:lumMod val="50000"/>
            </a:schemeClr>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9" name="任意多边形 8"/>
          <p:cNvSpPr/>
          <p:nvPr/>
        </p:nvSpPr>
        <p:spPr>
          <a:xfrm>
            <a:off x="950876" y="642918"/>
            <a:ext cx="928694" cy="553891"/>
          </a:xfrm>
          <a:custGeom>
            <a:avLst/>
            <a:gdLst>
              <a:gd name="connsiteX0" fmla="*/ 0 w 1057598"/>
              <a:gd name="connsiteY0" fmla="*/ 0 h 541867"/>
              <a:gd name="connsiteX1" fmla="*/ 1057598 w 1057598"/>
              <a:gd name="connsiteY1" fmla="*/ 0 h 541867"/>
              <a:gd name="connsiteX2" fmla="*/ 856281 w 1057598"/>
              <a:gd name="connsiteY2" fmla="*/ 541867 h 541867"/>
              <a:gd name="connsiteX3" fmla="*/ 0 w 1057598"/>
              <a:gd name="connsiteY3" fmla="*/ 541867 h 541867"/>
            </a:gdLst>
            <a:ahLst/>
            <a:cxnLst>
              <a:cxn ang="0">
                <a:pos x="connsiteX0" y="connsiteY0"/>
              </a:cxn>
              <a:cxn ang="0">
                <a:pos x="connsiteX1" y="connsiteY1"/>
              </a:cxn>
              <a:cxn ang="0">
                <a:pos x="connsiteX2" y="connsiteY2"/>
              </a:cxn>
              <a:cxn ang="0">
                <a:pos x="connsiteX3" y="connsiteY3"/>
              </a:cxn>
            </a:cxnLst>
            <a:rect l="l" t="t" r="r" b="b"/>
            <a:pathLst>
              <a:path w="1057598" h="541867">
                <a:moveTo>
                  <a:pt x="0" y="0"/>
                </a:moveTo>
                <a:lnTo>
                  <a:pt x="1057598" y="0"/>
                </a:lnTo>
                <a:lnTo>
                  <a:pt x="856281" y="541867"/>
                </a:lnTo>
                <a:lnTo>
                  <a:pt x="0" y="541867"/>
                </a:lnTo>
                <a:close/>
              </a:path>
            </a:pathLst>
          </a:custGeom>
          <a:solidFill>
            <a:schemeClr val="accent1">
              <a:lumMod val="50000"/>
            </a:schemeClr>
          </a:solidFill>
          <a:ln>
            <a:solidFill>
              <a:srgbClr val="0947A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3599" b="1" dirty="0">
              <a:latin typeface="Arial" panose="020B0604020202020204" pitchFamily="34" charset="0"/>
              <a:ea typeface="微软雅黑" panose="020B0503020204020204" pitchFamily="34" charset="-122"/>
              <a:sym typeface="Arial" panose="020B0604020202020204" pitchFamily="34" charset="0"/>
            </a:endParaRPr>
          </a:p>
        </p:txBody>
      </p:sp>
      <p:sp>
        <p:nvSpPr>
          <p:cNvPr id="7" name="标题 12">
            <a:extLst>
              <a:ext uri="{FF2B5EF4-FFF2-40B4-BE49-F238E27FC236}">
                <a16:creationId xmlns:a16="http://schemas.microsoft.com/office/drawing/2014/main" xmlns="" id="{5C1C70E1-1EB9-4F33-A431-FB64F43C84A0}"/>
              </a:ext>
            </a:extLst>
          </p:cNvPr>
          <p:cNvSpPr txBox="1">
            <a:spLocks/>
          </p:cNvSpPr>
          <p:nvPr/>
        </p:nvSpPr>
        <p:spPr>
          <a:xfrm>
            <a:off x="1022314" y="571480"/>
            <a:ext cx="8686801" cy="712812"/>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3600" b="1" kern="1200">
                <a:solidFill>
                  <a:schemeClr val="accent1">
                    <a:lumMod val="75000"/>
                  </a:schemeClr>
                </a:solidFill>
                <a:latin typeface="微软雅黑" panose="020B0503020204020204" pitchFamily="34" charset="-122"/>
                <a:ea typeface="微软雅黑" panose="020B0503020204020204" pitchFamily="34" charset="-122"/>
                <a:cs typeface="+mj-cs"/>
              </a:defRPr>
            </a:lvl1pPr>
          </a:lstStyle>
          <a:p>
            <a:r>
              <a:rPr lang="en-US" altLang="zh-CN" dirty="0">
                <a:solidFill>
                  <a:schemeClr val="bg1"/>
                </a:solidFill>
              </a:rPr>
              <a:t>03 </a:t>
            </a:r>
            <a:r>
              <a:rPr lang="en-US" altLang="zh-CN" dirty="0" smtClean="0">
                <a:solidFill>
                  <a:schemeClr val="bg1"/>
                </a:solidFill>
              </a:rPr>
              <a:t>  </a:t>
            </a:r>
            <a:r>
              <a:rPr lang="zh-CN" altLang="en-US" dirty="0" smtClean="0">
                <a:solidFill>
                  <a:schemeClr val="bg1"/>
                </a:solidFill>
              </a:rPr>
              <a:t>内容</a:t>
            </a:r>
            <a:r>
              <a:rPr lang="zh-CN" altLang="en-US" dirty="0">
                <a:solidFill>
                  <a:schemeClr val="bg1"/>
                </a:solidFill>
              </a:rPr>
              <a:t>摘要</a:t>
            </a:r>
            <a:endParaRPr lang="en-US" dirty="0">
              <a:solidFill>
                <a:schemeClr val="bg1"/>
              </a:solidFill>
            </a:endParaRPr>
          </a:p>
        </p:txBody>
      </p:sp>
      <p:sp>
        <p:nvSpPr>
          <p:cNvPr id="8" name="内容占位符 13">
            <a:extLst>
              <a:ext uri="{FF2B5EF4-FFF2-40B4-BE49-F238E27FC236}">
                <a16:creationId xmlns:a16="http://schemas.microsoft.com/office/drawing/2014/main" xmlns="" id="{1217E122-7794-4442-9B83-D4A2C16069C0}"/>
              </a:ext>
            </a:extLst>
          </p:cNvPr>
          <p:cNvSpPr txBox="1">
            <a:spLocks/>
          </p:cNvSpPr>
          <p:nvPr/>
        </p:nvSpPr>
        <p:spPr>
          <a:xfrm>
            <a:off x="981844" y="1340768"/>
            <a:ext cx="8519161" cy="2016224"/>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r>
              <a:rPr lang="zh-CN" altLang="en-US" dirty="0">
                <a:solidFill>
                  <a:schemeClr val="tx1">
                    <a:lumMod val="75000"/>
                    <a:lumOff val="25000"/>
                  </a:schemeClr>
                </a:solidFill>
              </a:rPr>
              <a:t>本细则共制定九条内容。各部分大致内容如下：</a:t>
            </a:r>
            <a:endParaRPr lang="en-US" altLang="zh-CN" dirty="0">
              <a:solidFill>
                <a:schemeClr val="tx1">
                  <a:lumMod val="75000"/>
                  <a:lumOff val="25000"/>
                </a:schemeClr>
              </a:solidFill>
            </a:endParaRPr>
          </a:p>
          <a:p>
            <a:pPr marL="45720" indent="0">
              <a:buNone/>
            </a:pPr>
            <a:r>
              <a:rPr lang="zh-CN" altLang="en-US" b="1" dirty="0">
                <a:solidFill>
                  <a:schemeClr val="tx1">
                    <a:lumMod val="75000"/>
                    <a:lumOff val="25000"/>
                  </a:schemeClr>
                </a:solidFill>
              </a:rPr>
              <a:t>一、实施原则</a:t>
            </a:r>
          </a:p>
          <a:p>
            <a:pPr marL="45720" indent="0">
              <a:buNone/>
            </a:pPr>
            <a:r>
              <a:rPr lang="zh-CN" altLang="en-US" dirty="0">
                <a:solidFill>
                  <a:schemeClr val="tx1">
                    <a:lumMod val="75000"/>
                    <a:lumOff val="25000"/>
                  </a:schemeClr>
                </a:solidFill>
              </a:rPr>
              <a:t>阐述既有住宅增设电梯的实施原则及方式，明确增设电梯面积不进行产权登记。</a:t>
            </a:r>
          </a:p>
        </p:txBody>
      </p:sp>
      <p:sp>
        <p:nvSpPr>
          <p:cNvPr id="15" name="内容占位符 13">
            <a:extLst>
              <a:ext uri="{FF2B5EF4-FFF2-40B4-BE49-F238E27FC236}">
                <a16:creationId xmlns:a16="http://schemas.microsoft.com/office/drawing/2014/main" xmlns="" id="{DFDE5AB1-1163-429C-8F2E-A8DE82CD15B5}"/>
              </a:ext>
            </a:extLst>
          </p:cNvPr>
          <p:cNvSpPr txBox="1">
            <a:spLocks/>
          </p:cNvSpPr>
          <p:nvPr/>
        </p:nvSpPr>
        <p:spPr>
          <a:xfrm>
            <a:off x="981843" y="3212976"/>
            <a:ext cx="8519161" cy="1512168"/>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zh-CN" altLang="en-US" b="1" dirty="0">
                <a:solidFill>
                  <a:schemeClr val="tx1">
                    <a:lumMod val="75000"/>
                    <a:lumOff val="25000"/>
                  </a:schemeClr>
                </a:solidFill>
              </a:rPr>
              <a:t>二、适用范围</a:t>
            </a:r>
          </a:p>
          <a:p>
            <a:pPr marL="45720" indent="0">
              <a:buNone/>
            </a:pPr>
            <a:r>
              <a:rPr lang="zh-CN" altLang="en-US" dirty="0">
                <a:solidFill>
                  <a:schemeClr val="tx1">
                    <a:lumMod val="75000"/>
                    <a:lumOff val="25000"/>
                  </a:schemeClr>
                </a:solidFill>
              </a:rPr>
              <a:t>明确既有住宅增设电梯适用范围，即适用于四层及四层以上具有合法权属证明，在产权红线范围内的无电梯既有住宅。非住宅类建筑可参照实施。</a:t>
            </a:r>
          </a:p>
        </p:txBody>
      </p:sp>
      <p:sp>
        <p:nvSpPr>
          <p:cNvPr id="16" name="内容占位符 13">
            <a:extLst>
              <a:ext uri="{FF2B5EF4-FFF2-40B4-BE49-F238E27FC236}">
                <a16:creationId xmlns:a16="http://schemas.microsoft.com/office/drawing/2014/main" xmlns="" id="{F42A2379-1181-49E9-9C79-BAF21D8369C1}"/>
              </a:ext>
            </a:extLst>
          </p:cNvPr>
          <p:cNvSpPr txBox="1">
            <a:spLocks/>
          </p:cNvSpPr>
          <p:nvPr/>
        </p:nvSpPr>
        <p:spPr>
          <a:xfrm>
            <a:off x="999974" y="4725144"/>
            <a:ext cx="8519161" cy="1512168"/>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zh-CN" altLang="en-US" b="1" dirty="0">
                <a:solidFill>
                  <a:schemeClr val="tx1">
                    <a:lumMod val="75000"/>
                    <a:lumOff val="25000"/>
                  </a:schemeClr>
                </a:solidFill>
              </a:rPr>
              <a:t>三、组织实施</a:t>
            </a:r>
          </a:p>
          <a:p>
            <a:pPr marL="45720" indent="0">
              <a:buNone/>
            </a:pPr>
            <a:r>
              <a:rPr lang="zh-CN" altLang="en-US" dirty="0">
                <a:solidFill>
                  <a:schemeClr val="tx1">
                    <a:lumMod val="75000"/>
                    <a:lumOff val="25000"/>
                  </a:schemeClr>
                </a:solidFill>
              </a:rPr>
              <a:t>明确既有住宅增设电梯的实施流程，包括制定方案，业主表决、公示方案、申请审查、竣工验收五项。</a:t>
            </a:r>
          </a:p>
        </p:txBody>
      </p:sp>
    </p:spTree>
    <p:extLst>
      <p:ext uri="{BB962C8B-B14F-4D97-AF65-F5344CB8AC3E}">
        <p14:creationId xmlns:p14="http://schemas.microsoft.com/office/powerpoint/2010/main" xmlns="" val="14510321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13">
            <a:extLst>
              <a:ext uri="{FF2B5EF4-FFF2-40B4-BE49-F238E27FC236}">
                <a16:creationId xmlns:a16="http://schemas.microsoft.com/office/drawing/2014/main" xmlns="" id="{FDB2ABEF-3CB5-46D4-B06F-C6F13648A197}"/>
              </a:ext>
            </a:extLst>
          </p:cNvPr>
          <p:cNvSpPr txBox="1">
            <a:spLocks/>
          </p:cNvSpPr>
          <p:nvPr/>
        </p:nvSpPr>
        <p:spPr>
          <a:xfrm>
            <a:off x="1125861" y="692696"/>
            <a:ext cx="4752528" cy="5328592"/>
          </a:xfrm>
          <a:prstGeom prst="rect">
            <a:avLst/>
          </a:prstGeom>
        </p:spPr>
        <p:txBody>
          <a:bodyPr vert="horz" lIns="91440" tIns="45720" rIns="91440" bIns="45720" rtlCol="0">
            <a:normAutofit lnSpcReduction="10000"/>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lnSpc>
                <a:spcPct val="120000"/>
              </a:lnSpc>
              <a:buNone/>
            </a:pPr>
            <a:r>
              <a:rPr lang="zh-CN" altLang="en-US" dirty="0">
                <a:solidFill>
                  <a:schemeClr val="tx1">
                    <a:lumMod val="75000"/>
                    <a:lumOff val="25000"/>
                  </a:schemeClr>
                </a:solidFill>
              </a:rPr>
              <a:t>其中与原增设电梯要求有重要区别有：</a:t>
            </a:r>
            <a:endParaRPr lang="en-US" altLang="zh-CN" dirty="0">
              <a:solidFill>
                <a:schemeClr val="tx1">
                  <a:lumMod val="75000"/>
                  <a:lumOff val="25000"/>
                </a:schemeClr>
              </a:solidFill>
            </a:endParaRPr>
          </a:p>
          <a:p>
            <a:pPr marL="45720" indent="0">
              <a:lnSpc>
                <a:spcPct val="120000"/>
              </a:lnSpc>
              <a:buNone/>
            </a:pPr>
            <a:r>
              <a:rPr lang="en-US" altLang="zh-CN" dirty="0">
                <a:solidFill>
                  <a:schemeClr val="tx1">
                    <a:lumMod val="75000"/>
                    <a:lumOff val="25000"/>
                  </a:schemeClr>
                </a:solidFill>
              </a:rPr>
              <a:t> · </a:t>
            </a:r>
            <a:r>
              <a:rPr lang="zh-CN" altLang="en-US" dirty="0" smtClean="0">
                <a:solidFill>
                  <a:schemeClr val="tx1">
                    <a:lumMod val="75000"/>
                    <a:lumOff val="25000"/>
                  </a:schemeClr>
                </a:solidFill>
              </a:rPr>
              <a:t>根据</a:t>
            </a:r>
            <a:r>
              <a:rPr lang="en-US" altLang="zh-CN" dirty="0">
                <a:solidFill>
                  <a:schemeClr val="tx1">
                    <a:lumMod val="75000"/>
                    <a:lumOff val="25000"/>
                  </a:schemeClr>
                </a:solidFill>
              </a:rPr>
              <a:t>《</a:t>
            </a:r>
            <a:r>
              <a:rPr lang="zh-CN" altLang="en-US" dirty="0">
                <a:solidFill>
                  <a:schemeClr val="tx1">
                    <a:lumMod val="75000"/>
                    <a:lumOff val="25000"/>
                  </a:schemeClr>
                </a:solidFill>
              </a:rPr>
              <a:t>民法典</a:t>
            </a:r>
            <a:r>
              <a:rPr lang="en-US" altLang="zh-CN" dirty="0">
                <a:solidFill>
                  <a:schemeClr val="tx1">
                    <a:lumMod val="75000"/>
                    <a:lumOff val="25000"/>
                  </a:schemeClr>
                </a:solidFill>
              </a:rPr>
              <a:t>》</a:t>
            </a:r>
            <a:r>
              <a:rPr lang="zh-CN" altLang="en-US" dirty="0">
                <a:solidFill>
                  <a:schemeClr val="tx1">
                    <a:lumMod val="75000"/>
                    <a:lumOff val="25000"/>
                  </a:schemeClr>
                </a:solidFill>
              </a:rPr>
              <a:t>有关规定要求，将规定的增设电梯方案需经同梯位房屋专有部分面积业主和总人数双占比三分之二同意调整为：增设电梯方案应当由同梯号房屋专有部分面积占比三分之二以上且人数占比三分之二以上的的业主参与表决，并应当经参与表决专有部分面积四分之三以上且参与表决人数占比四分之三以上的业主同意。增加了表决程序，相关表决由业主委员会或社区居委会（村民居委会）牵头组织，参与表决业主意见（“同意”、</a:t>
            </a:r>
            <a:r>
              <a:rPr lang="en-US" altLang="zh-CN" dirty="0">
                <a:solidFill>
                  <a:schemeClr val="tx1">
                    <a:lumMod val="75000"/>
                    <a:lumOff val="25000"/>
                  </a:schemeClr>
                </a:solidFill>
              </a:rPr>
              <a:t>”</a:t>
            </a:r>
            <a:r>
              <a:rPr lang="zh-CN" altLang="en-US" dirty="0">
                <a:solidFill>
                  <a:schemeClr val="tx1">
                    <a:lumMod val="75000"/>
                    <a:lumOff val="25000"/>
                  </a:schemeClr>
                </a:solidFill>
              </a:rPr>
              <a:t>不同意</a:t>
            </a:r>
            <a:r>
              <a:rPr lang="en-US" altLang="zh-CN" dirty="0">
                <a:solidFill>
                  <a:schemeClr val="tx1">
                    <a:lumMod val="75000"/>
                    <a:lumOff val="25000"/>
                  </a:schemeClr>
                </a:solidFill>
              </a:rPr>
              <a:t>”</a:t>
            </a:r>
            <a:r>
              <a:rPr lang="zh-CN" altLang="en-US" dirty="0">
                <a:solidFill>
                  <a:schemeClr val="tx1">
                    <a:lumMod val="75000"/>
                    <a:lumOff val="25000"/>
                  </a:schemeClr>
                </a:solidFill>
              </a:rPr>
              <a:t>等）均应在意见表上提现。</a:t>
            </a:r>
            <a:endParaRPr lang="en-US" altLang="zh-CN" dirty="0">
              <a:solidFill>
                <a:schemeClr val="tx1">
                  <a:lumMod val="75000"/>
                  <a:lumOff val="25000"/>
                </a:schemeClr>
              </a:solidFill>
            </a:endParaRPr>
          </a:p>
        </p:txBody>
      </p:sp>
      <p:sp>
        <p:nvSpPr>
          <p:cNvPr id="7" name="等腰三角形 6">
            <a:extLst>
              <a:ext uri="{FF2B5EF4-FFF2-40B4-BE49-F238E27FC236}">
                <a16:creationId xmlns:a16="http://schemas.microsoft.com/office/drawing/2014/main" xmlns="" id="{07D9DB7E-A58F-4F89-A0E7-25ADBBBFE3C6}"/>
              </a:ext>
            </a:extLst>
          </p:cNvPr>
          <p:cNvSpPr/>
          <p:nvPr/>
        </p:nvSpPr>
        <p:spPr>
          <a:xfrm>
            <a:off x="7683182" y="255792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8" name="圆角矩形 43">
            <a:extLst>
              <a:ext uri="{FF2B5EF4-FFF2-40B4-BE49-F238E27FC236}">
                <a16:creationId xmlns:a16="http://schemas.microsoft.com/office/drawing/2014/main" xmlns="" id="{273AA47B-0F88-46BA-BFF5-9E08179EAD78}"/>
              </a:ext>
            </a:extLst>
          </p:cNvPr>
          <p:cNvSpPr/>
          <p:nvPr/>
        </p:nvSpPr>
        <p:spPr>
          <a:xfrm>
            <a:off x="6094412" y="1844824"/>
            <a:ext cx="3205480" cy="2981325"/>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36">
            <a:extLst>
              <a:ext uri="{FF2B5EF4-FFF2-40B4-BE49-F238E27FC236}">
                <a16:creationId xmlns:a16="http://schemas.microsoft.com/office/drawing/2014/main" xmlns="" id="{B31E573A-4A16-42D9-8D57-8C650EE0BEC0}"/>
              </a:ext>
            </a:extLst>
          </p:cNvPr>
          <p:cNvSpPr/>
          <p:nvPr/>
        </p:nvSpPr>
        <p:spPr>
          <a:xfrm>
            <a:off x="6343332" y="2032149"/>
            <a:ext cx="2585085" cy="1832610"/>
          </a:xfrm>
          <a:prstGeom prst="roundRect">
            <a:avLst/>
          </a:prstGeom>
          <a:noFill/>
          <a:ln w="50800" cmpd="sng">
            <a:solidFill>
              <a:schemeClr val="accent3"/>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0" name="等腰三角形 9">
            <a:extLst>
              <a:ext uri="{FF2B5EF4-FFF2-40B4-BE49-F238E27FC236}">
                <a16:creationId xmlns:a16="http://schemas.microsoft.com/office/drawing/2014/main" xmlns="" id="{A682D0F1-68E2-4D2D-BD66-CC6D61262225}"/>
              </a:ext>
            </a:extLst>
          </p:cNvPr>
          <p:cNvSpPr/>
          <p:nvPr/>
        </p:nvSpPr>
        <p:spPr>
          <a:xfrm>
            <a:off x="6536372" y="327547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1" name="椭圆 10">
            <a:extLst>
              <a:ext uri="{FF2B5EF4-FFF2-40B4-BE49-F238E27FC236}">
                <a16:creationId xmlns:a16="http://schemas.microsoft.com/office/drawing/2014/main" xmlns="" id="{7D4CF721-1AE5-4958-97C1-AAB461D7D229}"/>
              </a:ext>
            </a:extLst>
          </p:cNvPr>
          <p:cNvSpPr/>
          <p:nvPr/>
        </p:nvSpPr>
        <p:spPr>
          <a:xfrm>
            <a:off x="6559232" y="306656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2" name="等腰三角形 11">
            <a:extLst>
              <a:ext uri="{FF2B5EF4-FFF2-40B4-BE49-F238E27FC236}">
                <a16:creationId xmlns:a16="http://schemas.microsoft.com/office/drawing/2014/main" xmlns="" id="{75858EEB-61B9-4989-A8D3-38F1214A27D5}"/>
              </a:ext>
            </a:extLst>
          </p:cNvPr>
          <p:cNvSpPr/>
          <p:nvPr/>
        </p:nvSpPr>
        <p:spPr>
          <a:xfrm>
            <a:off x="7098347" y="327547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3" name="椭圆 12">
            <a:extLst>
              <a:ext uri="{FF2B5EF4-FFF2-40B4-BE49-F238E27FC236}">
                <a16:creationId xmlns:a16="http://schemas.microsoft.com/office/drawing/2014/main" xmlns="" id="{996B8948-8D2B-4F50-B960-0CE8A5F1B3F7}"/>
              </a:ext>
            </a:extLst>
          </p:cNvPr>
          <p:cNvSpPr/>
          <p:nvPr/>
        </p:nvSpPr>
        <p:spPr>
          <a:xfrm>
            <a:off x="7121207" y="306656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4" name="等腰三角形 13">
            <a:extLst>
              <a:ext uri="{FF2B5EF4-FFF2-40B4-BE49-F238E27FC236}">
                <a16:creationId xmlns:a16="http://schemas.microsoft.com/office/drawing/2014/main" xmlns="" id="{972875C2-83DC-4849-A747-3024200C8461}"/>
              </a:ext>
            </a:extLst>
          </p:cNvPr>
          <p:cNvSpPr/>
          <p:nvPr/>
        </p:nvSpPr>
        <p:spPr>
          <a:xfrm>
            <a:off x="6536372" y="4328944"/>
            <a:ext cx="353695" cy="28067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a:extLst>
              <a:ext uri="{FF2B5EF4-FFF2-40B4-BE49-F238E27FC236}">
                <a16:creationId xmlns:a16="http://schemas.microsoft.com/office/drawing/2014/main" xmlns="" id="{1F46D863-5BE1-448A-A114-86F048932CE0}"/>
              </a:ext>
            </a:extLst>
          </p:cNvPr>
          <p:cNvSpPr/>
          <p:nvPr/>
        </p:nvSpPr>
        <p:spPr>
          <a:xfrm>
            <a:off x="6559232" y="4120029"/>
            <a:ext cx="307975" cy="2806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xmlns="" id="{09AC09DA-02CC-49A1-A537-280989E02EA0}"/>
              </a:ext>
            </a:extLst>
          </p:cNvPr>
          <p:cNvSpPr/>
          <p:nvPr/>
        </p:nvSpPr>
        <p:spPr>
          <a:xfrm>
            <a:off x="7098347" y="4328944"/>
            <a:ext cx="353695" cy="28067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a:extLst>
              <a:ext uri="{FF2B5EF4-FFF2-40B4-BE49-F238E27FC236}">
                <a16:creationId xmlns:a16="http://schemas.microsoft.com/office/drawing/2014/main" xmlns="" id="{F4FF700C-7B7F-494A-853C-4BDFAD914145}"/>
              </a:ext>
            </a:extLst>
          </p:cNvPr>
          <p:cNvSpPr/>
          <p:nvPr/>
        </p:nvSpPr>
        <p:spPr>
          <a:xfrm>
            <a:off x="7121207" y="4120029"/>
            <a:ext cx="307975" cy="2806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a:extLst>
              <a:ext uri="{FF2B5EF4-FFF2-40B4-BE49-F238E27FC236}">
                <a16:creationId xmlns:a16="http://schemas.microsoft.com/office/drawing/2014/main" xmlns="" id="{E4CAAAEB-64F0-4CE0-92AB-CBB2ABBE7A8C}"/>
              </a:ext>
            </a:extLst>
          </p:cNvPr>
          <p:cNvSpPr/>
          <p:nvPr/>
        </p:nvSpPr>
        <p:spPr>
          <a:xfrm>
            <a:off x="6559232" y="255792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9" name="椭圆 18">
            <a:extLst>
              <a:ext uri="{FF2B5EF4-FFF2-40B4-BE49-F238E27FC236}">
                <a16:creationId xmlns:a16="http://schemas.microsoft.com/office/drawing/2014/main" xmlns="" id="{9185143F-C8AF-43C7-BDE0-19B09E5090E8}"/>
              </a:ext>
            </a:extLst>
          </p:cNvPr>
          <p:cNvSpPr/>
          <p:nvPr/>
        </p:nvSpPr>
        <p:spPr>
          <a:xfrm>
            <a:off x="6582092" y="234901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0" name="等腰三角形 19">
            <a:extLst>
              <a:ext uri="{FF2B5EF4-FFF2-40B4-BE49-F238E27FC236}">
                <a16:creationId xmlns:a16="http://schemas.microsoft.com/office/drawing/2014/main" xmlns="" id="{51C2ED3D-0939-4C62-BE7A-26E36D43A7BA}"/>
              </a:ext>
            </a:extLst>
          </p:cNvPr>
          <p:cNvSpPr/>
          <p:nvPr/>
        </p:nvSpPr>
        <p:spPr>
          <a:xfrm>
            <a:off x="7121207" y="255792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1" name="椭圆 20">
            <a:extLst>
              <a:ext uri="{FF2B5EF4-FFF2-40B4-BE49-F238E27FC236}">
                <a16:creationId xmlns:a16="http://schemas.microsoft.com/office/drawing/2014/main" xmlns="" id="{3BB048F0-CEAF-455F-8BEF-E381616668BB}"/>
              </a:ext>
            </a:extLst>
          </p:cNvPr>
          <p:cNvSpPr/>
          <p:nvPr/>
        </p:nvSpPr>
        <p:spPr>
          <a:xfrm>
            <a:off x="7144067" y="234901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2" name="等腰三角形 21">
            <a:extLst>
              <a:ext uri="{FF2B5EF4-FFF2-40B4-BE49-F238E27FC236}">
                <a16:creationId xmlns:a16="http://schemas.microsoft.com/office/drawing/2014/main" xmlns="" id="{11F418E9-315E-4787-9E68-90E3E1D19ECD}"/>
              </a:ext>
            </a:extLst>
          </p:cNvPr>
          <p:cNvSpPr/>
          <p:nvPr/>
        </p:nvSpPr>
        <p:spPr>
          <a:xfrm>
            <a:off x="7660322" y="327547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3" name="椭圆 22">
            <a:extLst>
              <a:ext uri="{FF2B5EF4-FFF2-40B4-BE49-F238E27FC236}">
                <a16:creationId xmlns:a16="http://schemas.microsoft.com/office/drawing/2014/main" xmlns="" id="{D2481561-33F7-43AB-993A-80B4F727D4CD}"/>
              </a:ext>
            </a:extLst>
          </p:cNvPr>
          <p:cNvSpPr/>
          <p:nvPr/>
        </p:nvSpPr>
        <p:spPr>
          <a:xfrm>
            <a:off x="7683182" y="306656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4" name="等腰三角形 23">
            <a:extLst>
              <a:ext uri="{FF2B5EF4-FFF2-40B4-BE49-F238E27FC236}">
                <a16:creationId xmlns:a16="http://schemas.microsoft.com/office/drawing/2014/main" xmlns="" id="{4F81F087-E300-4B42-BB5E-442011DB9279}"/>
              </a:ext>
            </a:extLst>
          </p:cNvPr>
          <p:cNvSpPr/>
          <p:nvPr/>
        </p:nvSpPr>
        <p:spPr>
          <a:xfrm>
            <a:off x="7660322" y="4328944"/>
            <a:ext cx="353695" cy="28067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a:extLst>
              <a:ext uri="{FF2B5EF4-FFF2-40B4-BE49-F238E27FC236}">
                <a16:creationId xmlns:a16="http://schemas.microsoft.com/office/drawing/2014/main" xmlns="" id="{392B7E7A-E7EE-4C60-A797-85FDD9FB48CD}"/>
              </a:ext>
            </a:extLst>
          </p:cNvPr>
          <p:cNvSpPr/>
          <p:nvPr/>
        </p:nvSpPr>
        <p:spPr>
          <a:xfrm>
            <a:off x="7683182" y="4120029"/>
            <a:ext cx="307975" cy="2806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a:extLst>
              <a:ext uri="{FF2B5EF4-FFF2-40B4-BE49-F238E27FC236}">
                <a16:creationId xmlns:a16="http://schemas.microsoft.com/office/drawing/2014/main" xmlns="" id="{54A84D70-4475-4613-806E-160E48E19777}"/>
              </a:ext>
            </a:extLst>
          </p:cNvPr>
          <p:cNvSpPr/>
          <p:nvPr/>
        </p:nvSpPr>
        <p:spPr>
          <a:xfrm>
            <a:off x="7706042" y="234901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7" name="等腰三角形 26">
            <a:extLst>
              <a:ext uri="{FF2B5EF4-FFF2-40B4-BE49-F238E27FC236}">
                <a16:creationId xmlns:a16="http://schemas.microsoft.com/office/drawing/2014/main" xmlns="" id="{ACC96A9A-FCEC-4B9F-9575-F986A4E40234}"/>
              </a:ext>
            </a:extLst>
          </p:cNvPr>
          <p:cNvSpPr/>
          <p:nvPr/>
        </p:nvSpPr>
        <p:spPr>
          <a:xfrm>
            <a:off x="8199437" y="327547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8" name="椭圆 27">
            <a:extLst>
              <a:ext uri="{FF2B5EF4-FFF2-40B4-BE49-F238E27FC236}">
                <a16:creationId xmlns:a16="http://schemas.microsoft.com/office/drawing/2014/main" xmlns="" id="{31A6E589-737F-4C59-99C4-6DBED74A7C7B}"/>
              </a:ext>
            </a:extLst>
          </p:cNvPr>
          <p:cNvSpPr/>
          <p:nvPr/>
        </p:nvSpPr>
        <p:spPr>
          <a:xfrm>
            <a:off x="8222297" y="3066564"/>
            <a:ext cx="307975" cy="280670"/>
          </a:xfrm>
          <a:prstGeom prst="ellipse">
            <a:avLst/>
          </a:prstGeom>
          <a:solidFill>
            <a:schemeClr val="accent1"/>
          </a:solidFill>
          <a:ln w="28575" cmpd="sng">
            <a:noFill/>
            <a:prstDash val="solid"/>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9" name="等腰三角形 28">
            <a:extLst>
              <a:ext uri="{FF2B5EF4-FFF2-40B4-BE49-F238E27FC236}">
                <a16:creationId xmlns:a16="http://schemas.microsoft.com/office/drawing/2014/main" xmlns="" id="{B0AC4EFB-8F82-4F1B-877B-A7B5C788A819}"/>
              </a:ext>
            </a:extLst>
          </p:cNvPr>
          <p:cNvSpPr/>
          <p:nvPr/>
        </p:nvSpPr>
        <p:spPr>
          <a:xfrm>
            <a:off x="8199437" y="4328944"/>
            <a:ext cx="353695" cy="28067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a:extLst>
              <a:ext uri="{FF2B5EF4-FFF2-40B4-BE49-F238E27FC236}">
                <a16:creationId xmlns:a16="http://schemas.microsoft.com/office/drawing/2014/main" xmlns="" id="{6B456AAE-8063-4477-8D5F-CAC405A57825}"/>
              </a:ext>
            </a:extLst>
          </p:cNvPr>
          <p:cNvSpPr/>
          <p:nvPr/>
        </p:nvSpPr>
        <p:spPr>
          <a:xfrm>
            <a:off x="8222297" y="4120029"/>
            <a:ext cx="307975" cy="2806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a:extLst>
              <a:ext uri="{FF2B5EF4-FFF2-40B4-BE49-F238E27FC236}">
                <a16:creationId xmlns:a16="http://schemas.microsoft.com/office/drawing/2014/main" xmlns="" id="{62A92FA5-D322-4582-9713-79804AA075B5}"/>
              </a:ext>
            </a:extLst>
          </p:cNvPr>
          <p:cNvSpPr/>
          <p:nvPr/>
        </p:nvSpPr>
        <p:spPr>
          <a:xfrm>
            <a:off x="8222297" y="2557929"/>
            <a:ext cx="353695" cy="280670"/>
          </a:xfrm>
          <a:prstGeom prst="triangl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xmlns="" id="{97E4A9F2-964E-4F39-9387-288DC7104E1F}"/>
              </a:ext>
            </a:extLst>
          </p:cNvPr>
          <p:cNvSpPr/>
          <p:nvPr/>
        </p:nvSpPr>
        <p:spPr>
          <a:xfrm>
            <a:off x="8245157" y="2349014"/>
            <a:ext cx="307975" cy="280670"/>
          </a:xfrm>
          <a:prstGeom prst="ellipse">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3" name="文本框 32">
            <a:extLst>
              <a:ext uri="{FF2B5EF4-FFF2-40B4-BE49-F238E27FC236}">
                <a16:creationId xmlns:a16="http://schemas.microsoft.com/office/drawing/2014/main" xmlns="" id="{12DE28F5-6A8E-4626-9DB3-67DDE6C54E0E}"/>
              </a:ext>
            </a:extLst>
          </p:cNvPr>
          <p:cNvSpPr txBox="1"/>
          <p:nvPr/>
        </p:nvSpPr>
        <p:spPr>
          <a:xfrm>
            <a:off x="9713912" y="2276624"/>
            <a:ext cx="1648460" cy="645160"/>
          </a:xfrm>
          <a:prstGeom prst="rect">
            <a:avLst/>
          </a:prstGeom>
          <a:noFill/>
          <a:ln w="28575" cmpd="sng">
            <a:solidFill>
              <a:schemeClr val="accent3"/>
            </a:solidFill>
            <a:prstDash val="solid"/>
          </a:ln>
        </p:spPr>
        <p:txBody>
          <a:bodyPr wrap="square" rtlCol="0">
            <a:spAutoFit/>
          </a:bodyPr>
          <a:lstStyle/>
          <a:p>
            <a:r>
              <a:rPr lang="zh-CN" altLang="en-US"/>
              <a:t>至少三分之二参与表决</a:t>
            </a:r>
            <a:endParaRPr lang="en-US" altLang="zh-CN"/>
          </a:p>
        </p:txBody>
      </p:sp>
      <p:sp>
        <p:nvSpPr>
          <p:cNvPr id="34" name="圆角矩形 39">
            <a:extLst>
              <a:ext uri="{FF2B5EF4-FFF2-40B4-BE49-F238E27FC236}">
                <a16:creationId xmlns:a16="http://schemas.microsoft.com/office/drawing/2014/main" xmlns="" id="{1943A580-871E-41D0-A22F-391C085E9781}"/>
              </a:ext>
            </a:extLst>
          </p:cNvPr>
          <p:cNvSpPr/>
          <p:nvPr/>
        </p:nvSpPr>
        <p:spPr>
          <a:xfrm>
            <a:off x="6997382" y="2230904"/>
            <a:ext cx="1725295" cy="1486535"/>
          </a:xfrm>
          <a:prstGeom prst="roundRect">
            <a:avLst/>
          </a:prstGeom>
          <a:noFill/>
          <a:ln w="508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5" name="文本框 34">
            <a:extLst>
              <a:ext uri="{FF2B5EF4-FFF2-40B4-BE49-F238E27FC236}">
                <a16:creationId xmlns:a16="http://schemas.microsoft.com/office/drawing/2014/main" xmlns="" id="{3BB665EC-95AD-4B82-8AEC-3C6722A33C1E}"/>
              </a:ext>
            </a:extLst>
          </p:cNvPr>
          <p:cNvSpPr txBox="1"/>
          <p:nvPr/>
        </p:nvSpPr>
        <p:spPr>
          <a:xfrm>
            <a:off x="9714547" y="3258969"/>
            <a:ext cx="1648460" cy="645160"/>
          </a:xfrm>
          <a:prstGeom prst="rect">
            <a:avLst/>
          </a:prstGeom>
          <a:noFill/>
          <a:ln w="28575" cmpd="sng">
            <a:solidFill>
              <a:schemeClr val="accent5"/>
            </a:solidFill>
            <a:prstDash val="solid"/>
          </a:ln>
        </p:spPr>
        <p:txBody>
          <a:bodyPr wrap="square" rtlCol="0">
            <a:spAutoFit/>
          </a:bodyPr>
          <a:lstStyle/>
          <a:p>
            <a:r>
              <a:rPr lang="zh-CN" altLang="en-US"/>
              <a:t>其中四分之三同意即可申请</a:t>
            </a:r>
            <a:endParaRPr lang="en-US" altLang="zh-CN"/>
          </a:p>
        </p:txBody>
      </p:sp>
      <p:sp>
        <p:nvSpPr>
          <p:cNvPr id="36" name="文本框 35">
            <a:extLst>
              <a:ext uri="{FF2B5EF4-FFF2-40B4-BE49-F238E27FC236}">
                <a16:creationId xmlns:a16="http://schemas.microsoft.com/office/drawing/2014/main" xmlns="" id="{5201AFD6-C992-4BC0-8381-EDD9CA2B7227}"/>
              </a:ext>
            </a:extLst>
          </p:cNvPr>
          <p:cNvSpPr txBox="1"/>
          <p:nvPr/>
        </p:nvSpPr>
        <p:spPr>
          <a:xfrm>
            <a:off x="9714547" y="4241314"/>
            <a:ext cx="1647825" cy="368300"/>
          </a:xfrm>
          <a:prstGeom prst="rect">
            <a:avLst/>
          </a:prstGeom>
          <a:noFill/>
          <a:ln w="28575" cmpd="sng">
            <a:solidFill>
              <a:schemeClr val="accent1"/>
            </a:solidFill>
            <a:prstDash val="solid"/>
          </a:ln>
        </p:spPr>
        <p:txBody>
          <a:bodyPr wrap="square" rtlCol="0">
            <a:spAutoFit/>
          </a:bodyPr>
          <a:lstStyle/>
          <a:p>
            <a:r>
              <a:rPr lang="zh-CN" altLang="en-US"/>
              <a:t>本梯位户主数</a:t>
            </a:r>
          </a:p>
        </p:txBody>
      </p:sp>
    </p:spTree>
    <p:extLst>
      <p:ext uri="{BB962C8B-B14F-4D97-AF65-F5344CB8AC3E}">
        <p14:creationId xmlns:p14="http://schemas.microsoft.com/office/powerpoint/2010/main" xmlns="" val="40731846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3">
            <a:extLst>
              <a:ext uri="{FF2B5EF4-FFF2-40B4-BE49-F238E27FC236}">
                <a16:creationId xmlns:a16="http://schemas.microsoft.com/office/drawing/2014/main" xmlns="" id="{8157AC1E-BEDA-4BC5-95F8-8E4A34AD6977}"/>
              </a:ext>
            </a:extLst>
          </p:cNvPr>
          <p:cNvSpPr txBox="1">
            <a:spLocks/>
          </p:cNvSpPr>
          <p:nvPr/>
        </p:nvSpPr>
        <p:spPr>
          <a:xfrm>
            <a:off x="989545" y="2339692"/>
            <a:ext cx="4248472" cy="5256584"/>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zh-CN" altLang="en-US" b="1" dirty="0" smtClean="0">
                <a:solidFill>
                  <a:schemeClr val="tx1">
                    <a:lumMod val="75000"/>
                    <a:lumOff val="25000"/>
                  </a:schemeClr>
                </a:solidFill>
              </a:rPr>
              <a:t>四、审查要求</a:t>
            </a:r>
          </a:p>
          <a:p>
            <a:pPr marL="45720" indent="0">
              <a:buNone/>
            </a:pPr>
            <a:r>
              <a:rPr lang="zh-CN" altLang="en-US" dirty="0" smtClean="0">
                <a:solidFill>
                  <a:schemeClr val="tx1">
                    <a:lumMod val="75000"/>
                    <a:lumOff val="25000"/>
                  </a:schemeClr>
                </a:solidFill>
              </a:rPr>
              <a:t>主要明确规划审查具体要求，一是沿道路增设电梯的与道路红线退距须满足规划要求，非主要干道可视情况放宽；二是增设电梯后需满足至少</a:t>
            </a:r>
            <a:r>
              <a:rPr lang="en-US" altLang="zh-CN" dirty="0" smtClean="0">
                <a:solidFill>
                  <a:schemeClr val="tx1">
                    <a:lumMod val="75000"/>
                    <a:lumOff val="25000"/>
                  </a:schemeClr>
                </a:solidFill>
              </a:rPr>
              <a:t>3</a:t>
            </a:r>
            <a:r>
              <a:rPr lang="zh-CN" altLang="en-US" dirty="0" smtClean="0">
                <a:solidFill>
                  <a:schemeClr val="tx1">
                    <a:lumMod val="75000"/>
                    <a:lumOff val="25000"/>
                  </a:schemeClr>
                </a:solidFill>
              </a:rPr>
              <a:t>米出行通道，并应符合消防疏散要求；三是电梯连廊伸出长度不得超过</a:t>
            </a:r>
            <a:r>
              <a:rPr lang="en-US" altLang="zh-CN" dirty="0" smtClean="0">
                <a:solidFill>
                  <a:schemeClr val="tx1">
                    <a:lumMod val="75000"/>
                    <a:lumOff val="25000"/>
                  </a:schemeClr>
                </a:solidFill>
              </a:rPr>
              <a:t>3</a:t>
            </a:r>
            <a:r>
              <a:rPr lang="zh-CN" altLang="en-US" dirty="0" smtClean="0">
                <a:solidFill>
                  <a:schemeClr val="tx1">
                    <a:lumMod val="75000"/>
                    <a:lumOff val="25000"/>
                  </a:schemeClr>
                </a:solidFill>
              </a:rPr>
              <a:t>米；四是增设电梯后与南北向住宅间距不小于</a:t>
            </a:r>
            <a:r>
              <a:rPr lang="en-US" altLang="zh-CN" dirty="0" smtClean="0">
                <a:solidFill>
                  <a:schemeClr val="tx1">
                    <a:lumMod val="75000"/>
                    <a:lumOff val="25000"/>
                  </a:schemeClr>
                </a:solidFill>
              </a:rPr>
              <a:t>9</a:t>
            </a:r>
            <a:r>
              <a:rPr lang="zh-CN" altLang="en-US" dirty="0" smtClean="0">
                <a:solidFill>
                  <a:schemeClr val="tx1">
                    <a:lumMod val="75000"/>
                    <a:lumOff val="25000"/>
                  </a:schemeClr>
                </a:solidFill>
              </a:rPr>
              <a:t>米，与南北向底层非居住建筑间距不小于</a:t>
            </a:r>
            <a:r>
              <a:rPr lang="en-US" altLang="zh-CN" dirty="0" smtClean="0">
                <a:solidFill>
                  <a:schemeClr val="tx1">
                    <a:lumMod val="75000"/>
                    <a:lumOff val="25000"/>
                  </a:schemeClr>
                </a:solidFill>
              </a:rPr>
              <a:t>6</a:t>
            </a:r>
            <a:r>
              <a:rPr lang="zh-CN" altLang="en-US" dirty="0" smtClean="0">
                <a:solidFill>
                  <a:schemeClr val="tx1">
                    <a:lumMod val="75000"/>
                    <a:lumOff val="25000"/>
                  </a:schemeClr>
                </a:solidFill>
              </a:rPr>
              <a:t>米，其他方向满足消防及使用要求即可；底层为产权车库的，需满足车辆正常通行要求。</a:t>
            </a:r>
            <a:endParaRPr lang="zh-CN" altLang="en-US" dirty="0">
              <a:solidFill>
                <a:schemeClr val="tx1">
                  <a:lumMod val="75000"/>
                  <a:lumOff val="25000"/>
                </a:schemeClr>
              </a:solidFill>
            </a:endParaRPr>
          </a:p>
        </p:txBody>
      </p:sp>
      <p:sp>
        <p:nvSpPr>
          <p:cNvPr id="3" name="矩形 2">
            <a:extLst>
              <a:ext uri="{FF2B5EF4-FFF2-40B4-BE49-F238E27FC236}">
                <a16:creationId xmlns:a16="http://schemas.microsoft.com/office/drawing/2014/main" xmlns="" id="{2302C6EC-DE6C-4383-B354-C9530E35D399}"/>
              </a:ext>
            </a:extLst>
          </p:cNvPr>
          <p:cNvSpPr/>
          <p:nvPr/>
        </p:nvSpPr>
        <p:spPr>
          <a:xfrm>
            <a:off x="6093569" y="5416054"/>
            <a:ext cx="2585720" cy="9486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xmlns="" id="{12CA74A9-0653-4FE1-8F49-26D9DCEE97C6}"/>
              </a:ext>
            </a:extLst>
          </p:cNvPr>
          <p:cNvSpPr/>
          <p:nvPr/>
        </p:nvSpPr>
        <p:spPr>
          <a:xfrm>
            <a:off x="6093569" y="2067876"/>
            <a:ext cx="2585720" cy="9423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xmlns="" id="{921709DC-A93F-441B-8900-BBFCF9CA4CD4}"/>
              </a:ext>
            </a:extLst>
          </p:cNvPr>
          <p:cNvSpPr/>
          <p:nvPr/>
        </p:nvSpPr>
        <p:spPr>
          <a:xfrm>
            <a:off x="6822783" y="4669915"/>
            <a:ext cx="1056005" cy="737777"/>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xmlns="" id="{1EBCCB3F-F3B7-433F-883F-FBF03FB4081C}"/>
              </a:ext>
            </a:extLst>
          </p:cNvPr>
          <p:cNvSpPr/>
          <p:nvPr/>
        </p:nvSpPr>
        <p:spPr>
          <a:xfrm>
            <a:off x="6808305" y="3717032"/>
            <a:ext cx="1076325" cy="948690"/>
          </a:xfrm>
          <a:prstGeom prst="rect">
            <a:avLst/>
          </a:prstGeom>
          <a:solidFill>
            <a:srgbClr val="92D05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a:extLst>
              <a:ext uri="{FF2B5EF4-FFF2-40B4-BE49-F238E27FC236}">
                <a16:creationId xmlns:a16="http://schemas.microsoft.com/office/drawing/2014/main" xmlns="" id="{676A5824-A0F4-4358-B6F7-5B18EB6459E3}"/>
              </a:ext>
            </a:extLst>
          </p:cNvPr>
          <p:cNvCxnSpPr>
            <a:cxnSpLocks/>
          </p:cNvCxnSpPr>
          <p:nvPr/>
        </p:nvCxnSpPr>
        <p:spPr>
          <a:xfrm>
            <a:off x="6808070" y="3721901"/>
            <a:ext cx="1061720" cy="94107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xmlns="" id="{867026D7-6555-40F8-871E-DA3867238185}"/>
              </a:ext>
            </a:extLst>
          </p:cNvPr>
          <p:cNvCxnSpPr>
            <a:cxnSpLocks/>
          </p:cNvCxnSpPr>
          <p:nvPr/>
        </p:nvCxnSpPr>
        <p:spPr>
          <a:xfrm flipV="1">
            <a:off x="6808124" y="3726094"/>
            <a:ext cx="1056005" cy="94234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xmlns="" id="{8DD4FA81-CFFD-4EB6-B9EB-C18321A4D74F}"/>
              </a:ext>
            </a:extLst>
          </p:cNvPr>
          <p:cNvCxnSpPr>
            <a:cxnSpLocks/>
          </p:cNvCxnSpPr>
          <p:nvPr/>
        </p:nvCxnSpPr>
        <p:spPr>
          <a:xfrm>
            <a:off x="8857004" y="3010216"/>
            <a:ext cx="0" cy="706816"/>
          </a:xfrm>
          <a:prstGeom prst="straightConnector1">
            <a:avLst/>
          </a:prstGeom>
          <a:ln w="1905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xmlns="" id="{CE723B13-E008-49E7-A7F2-CA07CC84CB98}"/>
              </a:ext>
            </a:extLst>
          </p:cNvPr>
          <p:cNvSpPr txBox="1"/>
          <p:nvPr/>
        </p:nvSpPr>
        <p:spPr>
          <a:xfrm>
            <a:off x="9189399" y="3035472"/>
            <a:ext cx="1905671" cy="646331"/>
          </a:xfrm>
          <a:prstGeom prst="rect">
            <a:avLst/>
          </a:prstGeom>
          <a:noFill/>
        </p:spPr>
        <p:txBody>
          <a:bodyPr wrap="square" rtlCol="0">
            <a:spAutoFit/>
          </a:bodyPr>
          <a:lstStyle/>
          <a:p>
            <a:r>
              <a:rPr lang="zh-CN" altLang="en-US" dirty="0"/>
              <a:t>住宅建筑</a:t>
            </a:r>
            <a:r>
              <a:rPr lang="en-US" altLang="zh-CN" dirty="0"/>
              <a:t>≥9</a:t>
            </a:r>
            <a:r>
              <a:rPr lang="zh-CN" altLang="en-US" dirty="0"/>
              <a:t>米</a:t>
            </a:r>
            <a:endParaRPr lang="en-US" altLang="zh-CN" dirty="0"/>
          </a:p>
          <a:p>
            <a:r>
              <a:rPr lang="zh-CN" altLang="en-US" dirty="0"/>
              <a:t>非居住建筑≥</a:t>
            </a:r>
            <a:r>
              <a:rPr lang="en-US" altLang="zh-CN" dirty="0"/>
              <a:t>6</a:t>
            </a:r>
            <a:r>
              <a:rPr lang="zh-CN" altLang="en-US" dirty="0"/>
              <a:t>米</a:t>
            </a:r>
          </a:p>
        </p:txBody>
      </p:sp>
      <p:sp>
        <p:nvSpPr>
          <p:cNvPr id="11" name="文本框 10">
            <a:extLst>
              <a:ext uri="{FF2B5EF4-FFF2-40B4-BE49-F238E27FC236}">
                <a16:creationId xmlns:a16="http://schemas.microsoft.com/office/drawing/2014/main" xmlns="" id="{98B7ECD6-D49B-4EF2-89CA-BBED58AAE482}"/>
              </a:ext>
            </a:extLst>
          </p:cNvPr>
          <p:cNvSpPr txBox="1"/>
          <p:nvPr/>
        </p:nvSpPr>
        <p:spPr>
          <a:xfrm>
            <a:off x="6757826" y="2367609"/>
            <a:ext cx="1199515" cy="368300"/>
          </a:xfrm>
          <a:prstGeom prst="rect">
            <a:avLst/>
          </a:prstGeom>
          <a:noFill/>
        </p:spPr>
        <p:txBody>
          <a:bodyPr wrap="square" rtlCol="0">
            <a:spAutoFit/>
          </a:bodyPr>
          <a:lstStyle/>
          <a:p>
            <a:r>
              <a:rPr lang="zh-CN" altLang="en-US" dirty="0"/>
              <a:t>其他建筑</a:t>
            </a:r>
          </a:p>
        </p:txBody>
      </p:sp>
      <p:sp>
        <p:nvSpPr>
          <p:cNvPr id="12" name="文本框 11">
            <a:extLst>
              <a:ext uri="{FF2B5EF4-FFF2-40B4-BE49-F238E27FC236}">
                <a16:creationId xmlns:a16="http://schemas.microsoft.com/office/drawing/2014/main" xmlns="" id="{3EC0A38D-62C8-4234-B853-16EA51DF4123}"/>
              </a:ext>
            </a:extLst>
          </p:cNvPr>
          <p:cNvSpPr txBox="1"/>
          <p:nvPr/>
        </p:nvSpPr>
        <p:spPr>
          <a:xfrm>
            <a:off x="6539760" y="5669112"/>
            <a:ext cx="1693337" cy="369332"/>
          </a:xfrm>
          <a:prstGeom prst="rect">
            <a:avLst/>
          </a:prstGeom>
          <a:noFill/>
        </p:spPr>
        <p:txBody>
          <a:bodyPr wrap="square" rtlCol="0">
            <a:spAutoFit/>
          </a:bodyPr>
          <a:lstStyle/>
          <a:p>
            <a:r>
              <a:rPr lang="zh-CN" altLang="en-US" dirty="0"/>
              <a:t>加装电梯楼栋</a:t>
            </a:r>
          </a:p>
        </p:txBody>
      </p:sp>
      <p:sp>
        <p:nvSpPr>
          <p:cNvPr id="13" name="文本框 12">
            <a:extLst>
              <a:ext uri="{FF2B5EF4-FFF2-40B4-BE49-F238E27FC236}">
                <a16:creationId xmlns:a16="http://schemas.microsoft.com/office/drawing/2014/main" xmlns="" id="{3FF15217-136D-44BC-8B49-DF2C6E56E758}"/>
              </a:ext>
            </a:extLst>
          </p:cNvPr>
          <p:cNvSpPr txBox="1"/>
          <p:nvPr/>
        </p:nvSpPr>
        <p:spPr>
          <a:xfrm>
            <a:off x="7143222" y="4678276"/>
            <a:ext cx="595630" cy="645160"/>
          </a:xfrm>
          <a:prstGeom prst="rect">
            <a:avLst/>
          </a:prstGeom>
          <a:noFill/>
        </p:spPr>
        <p:txBody>
          <a:bodyPr wrap="square" rtlCol="0">
            <a:spAutoFit/>
          </a:bodyPr>
          <a:lstStyle/>
          <a:p>
            <a:r>
              <a:rPr lang="zh-CN" altLang="en-US" dirty="0"/>
              <a:t>连廊</a:t>
            </a:r>
          </a:p>
        </p:txBody>
      </p:sp>
      <p:cxnSp>
        <p:nvCxnSpPr>
          <p:cNvPr id="14" name="直接箭头连接符 13">
            <a:extLst>
              <a:ext uri="{FF2B5EF4-FFF2-40B4-BE49-F238E27FC236}">
                <a16:creationId xmlns:a16="http://schemas.microsoft.com/office/drawing/2014/main" xmlns="" id="{81A1A3E9-EADC-4F14-85C2-1F1E4C1B761F}"/>
              </a:ext>
            </a:extLst>
          </p:cNvPr>
          <p:cNvCxnSpPr>
            <a:cxnSpLocks/>
          </p:cNvCxnSpPr>
          <p:nvPr/>
        </p:nvCxnSpPr>
        <p:spPr>
          <a:xfrm>
            <a:off x="8879712" y="4678276"/>
            <a:ext cx="0" cy="728960"/>
          </a:xfrm>
          <a:prstGeom prst="straightConnector1">
            <a:avLst/>
          </a:prstGeom>
          <a:ln w="1905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xmlns="" id="{812E1F0F-DAD0-4001-A382-018D0908B31C}"/>
              </a:ext>
            </a:extLst>
          </p:cNvPr>
          <p:cNvSpPr txBox="1"/>
          <p:nvPr/>
        </p:nvSpPr>
        <p:spPr>
          <a:xfrm>
            <a:off x="9189399" y="4816706"/>
            <a:ext cx="1728189" cy="369332"/>
          </a:xfrm>
          <a:prstGeom prst="rect">
            <a:avLst/>
          </a:prstGeom>
          <a:noFill/>
        </p:spPr>
        <p:txBody>
          <a:bodyPr wrap="square" rtlCol="0">
            <a:spAutoFit/>
          </a:bodyPr>
          <a:lstStyle/>
          <a:p>
            <a:r>
              <a:rPr lang="zh-CN" altLang="en-US" dirty="0"/>
              <a:t>伸出长度</a:t>
            </a:r>
            <a:r>
              <a:rPr lang="en-US" altLang="zh-CN" dirty="0"/>
              <a:t>≤3</a:t>
            </a:r>
            <a:r>
              <a:rPr lang="zh-CN" altLang="en-US" dirty="0"/>
              <a:t>米</a:t>
            </a:r>
          </a:p>
        </p:txBody>
      </p:sp>
      <p:sp>
        <p:nvSpPr>
          <p:cNvPr id="16" name="文本框 15">
            <a:extLst>
              <a:ext uri="{FF2B5EF4-FFF2-40B4-BE49-F238E27FC236}">
                <a16:creationId xmlns:a16="http://schemas.microsoft.com/office/drawing/2014/main" xmlns="" id="{FCEF3155-95CA-492B-9571-FCF65791DB22}"/>
              </a:ext>
            </a:extLst>
          </p:cNvPr>
          <p:cNvSpPr txBox="1"/>
          <p:nvPr/>
        </p:nvSpPr>
        <p:spPr>
          <a:xfrm>
            <a:off x="7975670" y="4041613"/>
            <a:ext cx="1466850" cy="368300"/>
          </a:xfrm>
          <a:prstGeom prst="rect">
            <a:avLst/>
          </a:prstGeom>
          <a:noFill/>
        </p:spPr>
        <p:txBody>
          <a:bodyPr wrap="square" rtlCol="0">
            <a:spAutoFit/>
          </a:bodyPr>
          <a:lstStyle/>
          <a:p>
            <a:r>
              <a:rPr lang="zh-CN" dirty="0"/>
              <a:t>电</a:t>
            </a:r>
            <a:r>
              <a:rPr lang="en-US" altLang="zh-CN" dirty="0"/>
              <a:t>   </a:t>
            </a:r>
            <a:r>
              <a:rPr lang="zh-CN" dirty="0"/>
              <a:t>梯</a:t>
            </a:r>
          </a:p>
        </p:txBody>
      </p:sp>
      <p:cxnSp>
        <p:nvCxnSpPr>
          <p:cNvPr id="31" name="直接连接符 30">
            <a:extLst>
              <a:ext uri="{FF2B5EF4-FFF2-40B4-BE49-F238E27FC236}">
                <a16:creationId xmlns:a16="http://schemas.microsoft.com/office/drawing/2014/main" xmlns="" id="{F0B5D277-7A1B-4E32-847C-9D49E7898CDF}"/>
              </a:ext>
            </a:extLst>
          </p:cNvPr>
          <p:cNvCxnSpPr>
            <a:cxnSpLocks/>
          </p:cNvCxnSpPr>
          <p:nvPr/>
        </p:nvCxnSpPr>
        <p:spPr>
          <a:xfrm>
            <a:off x="8640980" y="3717032"/>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32" name="直接连接符 31">
            <a:extLst>
              <a:ext uri="{FF2B5EF4-FFF2-40B4-BE49-F238E27FC236}">
                <a16:creationId xmlns:a16="http://schemas.microsoft.com/office/drawing/2014/main" xmlns="" id="{41606EAC-3E16-4806-A7CA-1484D905A8E2}"/>
              </a:ext>
            </a:extLst>
          </p:cNvPr>
          <p:cNvCxnSpPr>
            <a:cxnSpLocks/>
          </p:cNvCxnSpPr>
          <p:nvPr/>
        </p:nvCxnSpPr>
        <p:spPr>
          <a:xfrm>
            <a:off x="8640980" y="3010216"/>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33" name="直接连接符 32">
            <a:extLst>
              <a:ext uri="{FF2B5EF4-FFF2-40B4-BE49-F238E27FC236}">
                <a16:creationId xmlns:a16="http://schemas.microsoft.com/office/drawing/2014/main" xmlns="" id="{2BC6FD9C-65CE-4537-9050-59947E15D3B0}"/>
              </a:ext>
            </a:extLst>
          </p:cNvPr>
          <p:cNvCxnSpPr>
            <a:cxnSpLocks/>
          </p:cNvCxnSpPr>
          <p:nvPr/>
        </p:nvCxnSpPr>
        <p:spPr>
          <a:xfrm>
            <a:off x="8663688" y="4681095"/>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34" name="直接连接符 33">
            <a:extLst>
              <a:ext uri="{FF2B5EF4-FFF2-40B4-BE49-F238E27FC236}">
                <a16:creationId xmlns:a16="http://schemas.microsoft.com/office/drawing/2014/main" xmlns="" id="{FABB9D3E-3073-4C04-963C-C4E5D717B792}"/>
              </a:ext>
            </a:extLst>
          </p:cNvPr>
          <p:cNvCxnSpPr>
            <a:cxnSpLocks/>
          </p:cNvCxnSpPr>
          <p:nvPr/>
        </p:nvCxnSpPr>
        <p:spPr>
          <a:xfrm>
            <a:off x="8685344" y="5416053"/>
            <a:ext cx="432048" cy="0"/>
          </a:xfrm>
          <a:prstGeom prst="line">
            <a:avLst/>
          </a:prstGeom>
        </p:spPr>
        <p:style>
          <a:lnRef idx="1">
            <a:schemeClr val="dk1"/>
          </a:lnRef>
          <a:fillRef idx="0">
            <a:schemeClr val="dk1"/>
          </a:fillRef>
          <a:effectRef idx="0">
            <a:schemeClr val="dk1"/>
          </a:effectRef>
          <a:fontRef idx="minor">
            <a:schemeClr val="tx1"/>
          </a:fontRef>
        </p:style>
      </p:cxnSp>
      <p:sp>
        <p:nvSpPr>
          <p:cNvPr id="45" name="内容占位符 13">
            <a:extLst>
              <a:ext uri="{FF2B5EF4-FFF2-40B4-BE49-F238E27FC236}">
                <a16:creationId xmlns:a16="http://schemas.microsoft.com/office/drawing/2014/main" xmlns="" id="{0DF5E33A-307F-44B8-BF72-C0F788996FAD}"/>
              </a:ext>
            </a:extLst>
          </p:cNvPr>
          <p:cNvSpPr txBox="1">
            <a:spLocks/>
          </p:cNvSpPr>
          <p:nvPr/>
        </p:nvSpPr>
        <p:spPr>
          <a:xfrm>
            <a:off x="1007181" y="620688"/>
            <a:ext cx="9047670" cy="2850563"/>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en-US" altLang="zh-CN" dirty="0">
                <a:solidFill>
                  <a:schemeClr val="accent1">
                    <a:lumMod val="50000"/>
                  </a:schemeClr>
                </a:solidFill>
              </a:rPr>
              <a:t> </a:t>
            </a:r>
            <a:r>
              <a:rPr lang="en-US" altLang="zh-CN" dirty="0">
                <a:solidFill>
                  <a:schemeClr val="tx1">
                    <a:lumMod val="75000"/>
                    <a:lumOff val="25000"/>
                  </a:schemeClr>
                </a:solidFill>
              </a:rPr>
              <a:t>· </a:t>
            </a:r>
            <a:r>
              <a:rPr lang="zh-CN" altLang="en-US" dirty="0">
                <a:solidFill>
                  <a:schemeClr val="tx1">
                    <a:lumMod val="75000"/>
                    <a:lumOff val="25000"/>
                  </a:schemeClr>
                </a:solidFill>
              </a:rPr>
              <a:t>公示程序由原先要求的需经公证处对公示情况进行公证调整为向社区居委会（村民委员会）提出公示申请，由社区居委会（村民委员会）对增设电梯全过程进行监督，负责审核签字意见真实性，出具公示情况证明并盖章，并对有关异议进行协调解决，出具调解情况说明</a:t>
            </a:r>
            <a:endParaRPr lang="en-US" altLang="zh-CN" dirty="0">
              <a:solidFill>
                <a:schemeClr val="tx1">
                  <a:lumMod val="75000"/>
                  <a:lumOff val="25000"/>
                </a:schemeClr>
              </a:solidFill>
            </a:endParaRPr>
          </a:p>
        </p:txBody>
      </p:sp>
    </p:spTree>
    <p:extLst>
      <p:ext uri="{BB962C8B-B14F-4D97-AF65-F5344CB8AC3E}">
        <p14:creationId xmlns:p14="http://schemas.microsoft.com/office/powerpoint/2010/main" xmlns="" val="27103771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3">
            <a:extLst>
              <a:ext uri="{FF2B5EF4-FFF2-40B4-BE49-F238E27FC236}">
                <a16:creationId xmlns:a16="http://schemas.microsoft.com/office/drawing/2014/main" xmlns="" id="{B7B5C612-A0C1-495B-AC68-12E81BB9A425}"/>
              </a:ext>
            </a:extLst>
          </p:cNvPr>
          <p:cNvSpPr txBox="1">
            <a:spLocks/>
          </p:cNvSpPr>
          <p:nvPr/>
        </p:nvSpPr>
        <p:spPr>
          <a:xfrm>
            <a:off x="981844" y="836712"/>
            <a:ext cx="8519161" cy="4968552"/>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zh-CN" altLang="en-US" b="1" dirty="0">
                <a:solidFill>
                  <a:schemeClr val="tx1">
                    <a:lumMod val="75000"/>
                    <a:lumOff val="25000"/>
                  </a:schemeClr>
                </a:solidFill>
              </a:rPr>
              <a:t>五、审查</a:t>
            </a:r>
            <a:r>
              <a:rPr lang="zh-CN" altLang="en-US" b="1" dirty="0" smtClean="0">
                <a:solidFill>
                  <a:schemeClr val="tx1">
                    <a:lumMod val="75000"/>
                    <a:lumOff val="25000"/>
                  </a:schemeClr>
                </a:solidFill>
              </a:rPr>
              <a:t>机制</a:t>
            </a:r>
            <a:endParaRPr lang="en-US" altLang="zh-CN" b="1" dirty="0">
              <a:solidFill>
                <a:schemeClr val="tx1">
                  <a:lumMod val="75000"/>
                  <a:lumOff val="25000"/>
                </a:schemeClr>
              </a:solidFill>
            </a:endParaRPr>
          </a:p>
          <a:p>
            <a:pPr marL="45720" indent="0">
              <a:buNone/>
            </a:pPr>
            <a:r>
              <a:rPr lang="zh-CN" altLang="en-US" dirty="0">
                <a:solidFill>
                  <a:schemeClr val="tx1">
                    <a:lumMod val="75000"/>
                    <a:lumOff val="25000"/>
                  </a:schemeClr>
                </a:solidFill>
              </a:rPr>
              <a:t>明确由区行政服务中心统一受理，各部门按职责分工进行审查，提高电梯审查效率。</a:t>
            </a:r>
          </a:p>
          <a:p>
            <a:pPr marL="45720" indent="0">
              <a:buNone/>
            </a:pPr>
            <a:r>
              <a:rPr lang="zh-CN" altLang="en-US" b="1" dirty="0">
                <a:solidFill>
                  <a:schemeClr val="tx1">
                    <a:lumMod val="75000"/>
                    <a:lumOff val="25000"/>
                  </a:schemeClr>
                </a:solidFill>
              </a:rPr>
              <a:t>六、电梯设备集中采购</a:t>
            </a:r>
            <a:r>
              <a:rPr lang="zh-CN" altLang="en-US" b="1" dirty="0" smtClean="0">
                <a:solidFill>
                  <a:schemeClr val="tx1">
                    <a:lumMod val="75000"/>
                    <a:lumOff val="25000"/>
                  </a:schemeClr>
                </a:solidFill>
              </a:rPr>
              <a:t>机制</a:t>
            </a:r>
            <a:endParaRPr lang="en-US" altLang="zh-CN" b="1" dirty="0">
              <a:solidFill>
                <a:schemeClr val="tx1">
                  <a:lumMod val="75000"/>
                  <a:lumOff val="25000"/>
                </a:schemeClr>
              </a:solidFill>
            </a:endParaRPr>
          </a:p>
          <a:p>
            <a:pPr marL="45720" indent="0">
              <a:buNone/>
            </a:pPr>
            <a:r>
              <a:rPr lang="zh-CN" altLang="en-US" dirty="0">
                <a:solidFill>
                  <a:schemeClr val="tx1">
                    <a:lumMod val="75000"/>
                    <a:lumOff val="25000"/>
                  </a:schemeClr>
                </a:solidFill>
              </a:rPr>
              <a:t>由区住建局将增设电梯统筹纳入老旧小区改造计划同步推进，有条件的进行成规模、成片区推进老旧小区增设电梯。并鼓励同一小区选择设备型号一致的电梯设备，探索电梯设备集中带量采购的模式，引导群众选用经济实惠、安全可靠的电梯品牌。</a:t>
            </a:r>
            <a:endParaRPr lang="en-US" altLang="zh-CN" dirty="0">
              <a:solidFill>
                <a:schemeClr val="tx1">
                  <a:lumMod val="75000"/>
                  <a:lumOff val="25000"/>
                </a:schemeClr>
              </a:solidFill>
            </a:endParaRPr>
          </a:p>
          <a:p>
            <a:pPr marL="45720" indent="0">
              <a:buNone/>
            </a:pPr>
            <a:r>
              <a:rPr lang="zh-CN" altLang="en-US" b="1" dirty="0">
                <a:solidFill>
                  <a:schemeClr val="tx1">
                    <a:lumMod val="75000"/>
                    <a:lumOff val="25000"/>
                  </a:schemeClr>
                </a:solidFill>
              </a:rPr>
              <a:t>七、资金</a:t>
            </a:r>
            <a:r>
              <a:rPr lang="zh-CN" altLang="en-US" b="1" dirty="0" smtClean="0">
                <a:solidFill>
                  <a:schemeClr val="tx1">
                    <a:lumMod val="75000"/>
                    <a:lumOff val="25000"/>
                  </a:schemeClr>
                </a:solidFill>
              </a:rPr>
              <a:t>补贴</a:t>
            </a:r>
            <a:endParaRPr lang="en-US" altLang="zh-CN" b="1" dirty="0">
              <a:solidFill>
                <a:schemeClr val="tx1">
                  <a:lumMod val="75000"/>
                  <a:lumOff val="25000"/>
                </a:schemeClr>
              </a:solidFill>
            </a:endParaRPr>
          </a:p>
          <a:p>
            <a:pPr marL="45720" indent="0">
              <a:buNone/>
            </a:pPr>
            <a:r>
              <a:rPr lang="zh-CN" altLang="en-US" dirty="0">
                <a:solidFill>
                  <a:schemeClr val="tx1">
                    <a:lumMod val="75000"/>
                    <a:lumOff val="25000"/>
                  </a:schemeClr>
                </a:solidFill>
              </a:rPr>
              <a:t>明确长乐区增设电梯的资金补贴，按项目总造价三分之一，每台最高不超过</a:t>
            </a:r>
            <a:r>
              <a:rPr lang="en-US" altLang="zh-CN" dirty="0">
                <a:solidFill>
                  <a:schemeClr val="tx1">
                    <a:lumMod val="75000"/>
                    <a:lumOff val="25000"/>
                  </a:schemeClr>
                </a:solidFill>
              </a:rPr>
              <a:t>10</a:t>
            </a:r>
            <a:r>
              <a:rPr lang="zh-CN" altLang="en-US" dirty="0">
                <a:solidFill>
                  <a:schemeClr val="tx1">
                    <a:lumMod val="75000"/>
                    <a:lumOff val="25000"/>
                  </a:schemeClr>
                </a:solidFill>
              </a:rPr>
              <a:t>万元，由区财政与乡镇（街道）按</a:t>
            </a:r>
            <a:r>
              <a:rPr lang="en-US" altLang="zh-CN" dirty="0">
                <a:solidFill>
                  <a:schemeClr val="tx1">
                    <a:lumMod val="75000"/>
                    <a:lumOff val="25000"/>
                  </a:schemeClr>
                </a:solidFill>
              </a:rPr>
              <a:t>8:2</a:t>
            </a:r>
            <a:r>
              <a:rPr lang="zh-CN" altLang="en-US" dirty="0">
                <a:solidFill>
                  <a:schemeClr val="tx1">
                    <a:lumMod val="75000"/>
                    <a:lumOff val="25000"/>
                  </a:schemeClr>
                </a:solidFill>
              </a:rPr>
              <a:t>比例进行补助。具体补贴方案由区住建局进一步深化完善后实施；并补充了增设电梯工作的住房公积金使用要求。</a:t>
            </a:r>
          </a:p>
        </p:txBody>
      </p:sp>
    </p:spTree>
    <p:extLst>
      <p:ext uri="{BB962C8B-B14F-4D97-AF65-F5344CB8AC3E}">
        <p14:creationId xmlns:p14="http://schemas.microsoft.com/office/powerpoint/2010/main" xmlns="" val="7526112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3">
            <a:extLst>
              <a:ext uri="{FF2B5EF4-FFF2-40B4-BE49-F238E27FC236}">
                <a16:creationId xmlns:a16="http://schemas.microsoft.com/office/drawing/2014/main" xmlns="" id="{F295D5E5-7C3E-4CD9-9277-9D6410AC5673}"/>
              </a:ext>
            </a:extLst>
          </p:cNvPr>
          <p:cNvSpPr txBox="1">
            <a:spLocks/>
          </p:cNvSpPr>
          <p:nvPr/>
        </p:nvSpPr>
        <p:spPr>
          <a:xfrm>
            <a:off x="981845" y="836712"/>
            <a:ext cx="8424936" cy="4176464"/>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r>
              <a:rPr lang="zh-CN" altLang="en-US" b="1" dirty="0">
                <a:solidFill>
                  <a:schemeClr val="tx1">
                    <a:lumMod val="75000"/>
                    <a:lumOff val="25000"/>
                  </a:schemeClr>
                </a:solidFill>
              </a:rPr>
              <a:t>八、安全及维护</a:t>
            </a:r>
            <a:r>
              <a:rPr lang="zh-CN" altLang="en-US" b="1" dirty="0" smtClean="0">
                <a:solidFill>
                  <a:schemeClr val="tx1">
                    <a:lumMod val="75000"/>
                    <a:lumOff val="25000"/>
                  </a:schemeClr>
                </a:solidFill>
              </a:rPr>
              <a:t>要求</a:t>
            </a:r>
            <a:endParaRPr lang="en-US" altLang="zh-CN" b="1" dirty="0">
              <a:solidFill>
                <a:schemeClr val="tx1">
                  <a:lumMod val="75000"/>
                  <a:lumOff val="25000"/>
                </a:schemeClr>
              </a:solidFill>
            </a:endParaRPr>
          </a:p>
          <a:p>
            <a:pPr marL="45720" indent="0">
              <a:buNone/>
            </a:pPr>
            <a:r>
              <a:rPr lang="zh-CN" altLang="en-US" dirty="0">
                <a:solidFill>
                  <a:schemeClr val="tx1">
                    <a:lumMod val="75000"/>
                    <a:lumOff val="25000"/>
                  </a:schemeClr>
                </a:solidFill>
              </a:rPr>
              <a:t>完善电梯施工管理等机制，进一步明确增设电梯安全监管职责及施工单位资质要求，健全电梯维护保养方式。</a:t>
            </a:r>
          </a:p>
          <a:p>
            <a:pPr marL="45720" indent="0">
              <a:buNone/>
            </a:pPr>
            <a:r>
              <a:rPr lang="zh-CN" altLang="en-US" b="1" dirty="0">
                <a:solidFill>
                  <a:schemeClr val="tx1">
                    <a:lumMod val="75000"/>
                    <a:lumOff val="25000"/>
                  </a:schemeClr>
                </a:solidFill>
              </a:rPr>
              <a:t>九、职责</a:t>
            </a:r>
            <a:r>
              <a:rPr lang="zh-CN" altLang="en-US" b="1" dirty="0" smtClean="0">
                <a:solidFill>
                  <a:schemeClr val="tx1">
                    <a:lumMod val="75000"/>
                    <a:lumOff val="25000"/>
                  </a:schemeClr>
                </a:solidFill>
              </a:rPr>
              <a:t>分工</a:t>
            </a:r>
            <a:endParaRPr lang="en-US" altLang="zh-CN" b="1" dirty="0">
              <a:solidFill>
                <a:schemeClr val="tx1">
                  <a:lumMod val="75000"/>
                  <a:lumOff val="25000"/>
                </a:schemeClr>
              </a:solidFill>
            </a:endParaRPr>
          </a:p>
          <a:p>
            <a:pPr marL="45720" indent="0">
              <a:buNone/>
            </a:pPr>
            <a:r>
              <a:rPr lang="zh-CN" altLang="en-US" dirty="0">
                <a:solidFill>
                  <a:schemeClr val="tx1">
                    <a:lumMod val="75000"/>
                    <a:lumOff val="25000"/>
                  </a:schemeClr>
                </a:solidFill>
              </a:rPr>
              <a:t>明确了各部门职责分工，主要由区自然资源和规划局负责规划备案；区住建局负责消防备案、施工质量安全监管及开展集中带量采购工作；社区委员会（村民委员会）负责方案表决、公示、政策宣传和相关协调工作；属地乡镇（街道）、执法部门负责日常巡查监管工作；其他相关部门按照简化、便民的原则，依法支持做好既有住宅增设电梯有关工作。</a:t>
            </a:r>
            <a:endParaRPr lang="en-US" altLang="zh-CN" dirty="0">
              <a:solidFill>
                <a:schemeClr val="tx1">
                  <a:lumMod val="75000"/>
                  <a:lumOff val="25000"/>
                </a:schemeClr>
              </a:solidFill>
            </a:endParaRPr>
          </a:p>
          <a:p>
            <a:pPr marL="45720" indent="0">
              <a:buNone/>
            </a:pPr>
            <a:endParaRPr lang="en-US" altLang="zh-CN" dirty="0">
              <a:solidFill>
                <a:schemeClr val="tx1">
                  <a:lumMod val="75000"/>
                  <a:lumOff val="25000"/>
                </a:schemeClr>
              </a:solidFill>
            </a:endParaRPr>
          </a:p>
          <a:p>
            <a:pPr marL="45720" indent="0">
              <a:buNone/>
            </a:pPr>
            <a:endParaRPr lang="en-US" altLang="zh-CN" dirty="0">
              <a:solidFill>
                <a:schemeClr val="tx1">
                  <a:lumMod val="75000"/>
                  <a:lumOff val="25000"/>
                </a:schemeClr>
              </a:solidFill>
            </a:endParaRPr>
          </a:p>
        </p:txBody>
      </p:sp>
      <p:sp>
        <p:nvSpPr>
          <p:cNvPr id="5" name="内容占位符 13">
            <a:extLst>
              <a:ext uri="{FF2B5EF4-FFF2-40B4-BE49-F238E27FC236}">
                <a16:creationId xmlns:a16="http://schemas.microsoft.com/office/drawing/2014/main" xmlns="" id="{A23B0890-586F-4C8B-8306-DD99E810A695}"/>
              </a:ext>
            </a:extLst>
          </p:cNvPr>
          <p:cNvSpPr txBox="1">
            <a:spLocks/>
          </p:cNvSpPr>
          <p:nvPr/>
        </p:nvSpPr>
        <p:spPr>
          <a:xfrm>
            <a:off x="1000720" y="5373216"/>
            <a:ext cx="8519161" cy="648072"/>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微软雅黑" panose="020B0503020204020204" pitchFamily="34" charset="-122"/>
                <a:ea typeface="微软雅黑" panose="020B0503020204020204" pitchFamily="34" charset="-122"/>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a:lstStyle>
          <a:p>
            <a:pPr marL="45720" indent="0">
              <a:buNone/>
            </a:pPr>
            <a:endParaRPr lang="zh-CN" altLang="en-US" dirty="0">
              <a:solidFill>
                <a:schemeClr val="accent1">
                  <a:lumMod val="50000"/>
                </a:schemeClr>
              </a:solidFill>
            </a:endParaRPr>
          </a:p>
        </p:txBody>
      </p:sp>
      <p:sp>
        <p:nvSpPr>
          <p:cNvPr id="7" name="文本框 6">
            <a:extLst>
              <a:ext uri="{FF2B5EF4-FFF2-40B4-BE49-F238E27FC236}">
                <a16:creationId xmlns:a16="http://schemas.microsoft.com/office/drawing/2014/main" xmlns="" id="{42D2C689-02E3-436A-ACF4-5BFEE002E08D}"/>
              </a:ext>
            </a:extLst>
          </p:cNvPr>
          <p:cNvSpPr txBox="1"/>
          <p:nvPr/>
        </p:nvSpPr>
        <p:spPr>
          <a:xfrm>
            <a:off x="909836" y="5512586"/>
            <a:ext cx="9073008" cy="1354217"/>
          </a:xfrm>
          <a:prstGeom prst="rect">
            <a:avLst/>
          </a:prstGeom>
          <a:noFill/>
        </p:spPr>
        <p:txBody>
          <a:bodyPr wrap="square">
            <a:spAutoFit/>
          </a:bodyPr>
          <a:lstStyle/>
          <a:p>
            <a:pPr marL="45720" indent="0" algn="ctr">
              <a:buNone/>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福州市长乐区自然资源和规划局</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45720" indent="0" algn="ctr">
              <a:buNone/>
            </a:pP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45720" indent="0" algn="ctr">
              <a:buNone/>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联系人</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：陈国波  咨询</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电话：</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0591-28922576</a:t>
            </a:r>
          </a:p>
          <a:p>
            <a:pPr marL="45720" indent="0">
              <a:buNone/>
            </a:pPr>
            <a:endParaRPr lang="en-US" altLang="zh-CN" sz="1600" dirty="0">
              <a:solidFill>
                <a:schemeClr val="tx1">
                  <a:lumMod val="75000"/>
                  <a:lumOff val="25000"/>
                </a:schemeClr>
              </a:solidFill>
            </a:endParaRPr>
          </a:p>
          <a:p>
            <a:pPr marL="45720" indent="0">
              <a:buNone/>
            </a:pPr>
            <a:endParaRPr lang="zh-CN" altLang="en-US" dirty="0">
              <a:solidFill>
                <a:schemeClr val="tx1">
                  <a:lumMod val="75000"/>
                  <a:lumOff val="25000"/>
                </a:schemeClr>
              </a:solidFill>
            </a:endParaRPr>
          </a:p>
        </p:txBody>
      </p:sp>
    </p:spTree>
    <p:extLst>
      <p:ext uri="{BB962C8B-B14F-4D97-AF65-F5344CB8AC3E}">
        <p14:creationId xmlns:p14="http://schemas.microsoft.com/office/powerpoint/2010/main" xmlns="" val="41812664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业务对比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_15870163_TF02895266" id="{BCCA0B2B-889F-46F1-8012-75C05EE6F32E}" vid="{65FD34FA-6D7E-414D-B33E-4CBE2AC5DD1F}"/>
    </a:ext>
  </a:extLst>
</a:theme>
</file>

<file path=ppt/theme/theme2.xml><?xml version="1.0" encoding="utf-8"?>
<a:theme xmlns:a="http://schemas.openxmlformats.org/drawingml/2006/main" name="办公主题">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办公主题">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7C80FAF7-F941-4D3E-A3C3-283A611079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F2BE50-DDB3-465B-A26E-975A276D4362}">
  <ds:schemaRefs>
    <ds:schemaRef ds:uri="http://schemas.microsoft.com/sharepoint/v3/contenttype/forms"/>
  </ds:schemaRefs>
</ds:datastoreItem>
</file>

<file path=customXml/itemProps3.xml><?xml version="1.0" encoding="utf-8"?>
<ds:datastoreItem xmlns:ds="http://schemas.openxmlformats.org/officeDocument/2006/customXml" ds:itemID="{99220E13-D325-4A9E-AA7A-0D1409275EB9}">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40262f94-9f35-4ac3-9a90-690165a166b7"/>
    <ds:schemaRef ds:uri="a4f35948-e619-41b3-aa29-22878b09cf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业务对比演示文稿（宽屏）</Template>
  <TotalTime>98</TotalTime>
  <Words>1041</Words>
  <Application>Microsoft Office PowerPoint</Application>
  <PresentationFormat>自定义</PresentationFormat>
  <Paragraphs>47</Paragraphs>
  <Slides>8</Slides>
  <Notes>3</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业务对比 16x9</vt:lpstr>
      <vt:lpstr>福州市长乐区既有住宅增设电梯 实施细则</vt:lpstr>
      <vt:lpstr>幻灯片 2</vt:lpstr>
      <vt:lpstr>01   主要依据</vt:lpstr>
      <vt:lpstr>幻灯片 4</vt:lpstr>
      <vt:lpstr>幻灯片 5</vt:lpstr>
      <vt:lpstr>幻灯片 6</vt:lpstr>
      <vt:lpstr>幻灯片 7</vt:lpstr>
      <vt:lpstr>幻灯片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福州市长乐区既有住宅增设电梯 实施细则</dc:title>
  <dc:creator>不语 达叔</dc:creator>
  <cp:lastModifiedBy>林志达(UE000460)</cp:lastModifiedBy>
  <cp:revision>17</cp:revision>
  <dcterms:created xsi:type="dcterms:W3CDTF">2022-03-18T04:46:31Z</dcterms:created>
  <dcterms:modified xsi:type="dcterms:W3CDTF">2022-04-07T07:13:03Z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